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1484" r:id="rId3"/>
    <p:sldId id="1485" r:id="rId4"/>
    <p:sldId id="1471" r:id="rId5"/>
    <p:sldId id="1286" r:id="rId6"/>
    <p:sldId id="1299" r:id="rId7"/>
    <p:sldId id="1490" r:id="rId8"/>
    <p:sldId id="1532" r:id="rId9"/>
    <p:sldId id="1472" r:id="rId10"/>
    <p:sldId id="263" r:id="rId11"/>
    <p:sldId id="317" r:id="rId12"/>
    <p:sldId id="1530" r:id="rId13"/>
    <p:sldId id="1478" r:id="rId14"/>
    <p:sldId id="1508" r:id="rId15"/>
  </p:sldIdLst>
  <p:sldSz cx="12192000" cy="6858000"/>
  <p:notesSz cx="7315200" cy="9601200"/>
  <p:embeddedFontLst>
    <p:embeddedFont>
      <p:font typeface="Browallia New" panose="020B0604020202020204" pitchFamily="34" charset="-34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Helvetica" panose="020B0604020202020204" pitchFamily="34" charset="0"/>
      <p:regular r:id="rId28"/>
      <p:bold r:id="rId29"/>
      <p:italic r:id="rId30"/>
      <p:boldItalic r:id="rId31"/>
    </p:embeddedFont>
    <p:embeddedFont>
      <p:font typeface="Kanit" panose="020B0604020202020204" charset="-34"/>
      <p:regular r:id="rId32"/>
      <p:bold r:id="rId33"/>
      <p:italic r:id="rId34"/>
      <p:boldItalic r:id="rId35"/>
    </p:embeddedFont>
    <p:embeddedFont>
      <p:font typeface="Kanit Light" panose="020B0604020202020204" charset="-34"/>
      <p:regular r:id="rId36"/>
      <p:italic r:id="rId37"/>
    </p:embeddedFont>
    <p:embeddedFont>
      <p:font typeface="Kanit SemiBold" panose="020B0604020202020204" charset="-34"/>
      <p:bold r:id="rId38"/>
      <p:boldItalic r:id="rId39"/>
    </p:embeddedFont>
    <p:embeddedFont>
      <p:font typeface="Pridi" panose="00000500000000000000" pitchFamily="2" charset="-34"/>
      <p:regular r:id="rId40"/>
    </p:embeddedFont>
    <p:embeddedFont>
      <p:font typeface="Pridi ExtraLight" panose="00000300000000000000" pitchFamily="2" charset="-34"/>
      <p:regular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Tw Cen MT" panose="020B0602020104020603" pitchFamily="34" charset="0"/>
      <p:regular r:id="rId44"/>
      <p:bold r:id="rId45"/>
      <p:italic r:id="rId46"/>
      <p:boldItalic r:id="rId4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tapat Neokul" initials="NN" lastIdx="1" clrIdx="0">
    <p:extLst>
      <p:ext uri="{19B8F6BF-5375-455C-9EA6-DF929625EA0E}">
        <p15:presenceInfo xmlns:p15="http://schemas.microsoft.com/office/powerpoint/2012/main" userId="cb48431dbfa4cb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6CF"/>
    <a:srgbClr val="870204"/>
    <a:srgbClr val="FB000A"/>
    <a:srgbClr val="D90110"/>
    <a:srgbClr val="BB1312"/>
    <a:srgbClr val="A50F0E"/>
    <a:srgbClr val="002060"/>
    <a:srgbClr val="BDBDBD"/>
    <a:srgbClr val="4472C4"/>
    <a:srgbClr val="003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6005" autoAdjust="0"/>
  </p:normalViewPr>
  <p:slideViewPr>
    <p:cSldViewPr snapToGrid="0">
      <p:cViewPr varScale="1">
        <p:scale>
          <a:sx n="60" d="100"/>
          <a:sy n="60" d="100"/>
        </p:scale>
        <p:origin x="7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font" Target="fonts/font3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font" Target="fonts/font2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font" Target="fonts/font2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DB5863-D8F1-4002-9655-5F592D7836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82248-3352-447A-B15B-0583C3CB98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55F8B74-DE93-44A9-B122-6A9903324C82}" type="datetimeFigureOut">
              <a:rPr lang="th-TH" smtClean="0"/>
              <a:t>12/10/65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3EA0A-02C9-4C87-A2F3-2E0374288E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E28EA-4A98-48AD-99DB-77796CBA78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8D1C178-5F31-4121-B8C1-B673699761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2630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D75FC4E-BFEF-4333-9404-32206FED0DEF}" type="datetimeFigureOut">
              <a:rPr lang="th-TH" smtClean="0"/>
              <a:t>12/10/65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A29E65-3BA1-463B-8800-D17E4DDA7E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528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29E65-3BA1-463B-8800-D17E4DDA7E14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813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6360" cy="4465080"/>
          </a:xfrm>
          <a:prstGeom prst="rect">
            <a:avLst/>
          </a:prstGeom>
        </p:spPr>
        <p:txBody>
          <a:bodyPr lIns="95400" tIns="47880" rIns="95400" bIns="47880"/>
          <a:lstStyle/>
          <a:p>
            <a:r>
              <a:rPr lang="th-TH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ยกตัวอย่าง</a:t>
            </a:r>
          </a:p>
          <a:p>
            <a:endParaRPr lang="th-TH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th-TH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บริษัท ก มีธุรกิจ รับเหมาอาคารให้หน่วยงานราชการ </a:t>
            </a:r>
          </a:p>
          <a:p>
            <a:r>
              <a:rPr lang="th-TH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ไม่มีการป้องกันคอร</a:t>
            </a:r>
            <a:r>
              <a:rPr lang="th-TH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์รัป</a:t>
            </a:r>
            <a:r>
              <a:rPr lang="th-TH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ชัน</a:t>
            </a:r>
          </a:p>
          <a:p>
            <a:r>
              <a:rPr lang="th-TH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พนักงานไปติดสินบนจนทเพื่อให้ได้งานประมูล</a:t>
            </a:r>
          </a:p>
          <a:p>
            <a:endParaRPr lang="th-TH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th-TH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บริษัท ข มีธุรกิจ รับเหมาเหมือนกัน ก่อสร้างให้หน่วยงานราชการที่เหมือนกัน แต่มีสิ่งหนึ่งที่บริษัท ก ไม่มี</a:t>
            </a:r>
          </a:p>
          <a:p>
            <a:r>
              <a:rPr lang="th-TH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ทำให้บริษัท ข ไม่โดนปรับ</a:t>
            </a:r>
          </a:p>
          <a:p>
            <a:endParaRPr lang="th-TH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th-TH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สิ่งที่บริษัท ข มีคืออะไรครับ </a:t>
            </a:r>
          </a:p>
          <a:p>
            <a:endParaRPr lang="th-TH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th-TH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ทั้งจำและปรับ</a:t>
            </a:r>
          </a:p>
          <a:p>
            <a:r>
              <a:rPr lang="th-TH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ไม่ว่าผู้ให้จะเป็นพนักงานหรือตัวแทน</a:t>
            </a:r>
            <a:endParaRPr lang="en-US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3" name="CustomShape 2"/>
          <p:cNvSpPr/>
          <p:nvPr/>
        </p:nvSpPr>
        <p:spPr>
          <a:xfrm>
            <a:off x="3850560" y="9428760"/>
            <a:ext cx="2943720" cy="4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F9A32E5C-D11F-4443-BF30-BC7F42A4D644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3757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th-TH" sz="1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ขอแสดงความยินดีที่ท่านได้ผ่านการรับรอง เข้าเป็นหนึ่งในแนวร่วมฯ ซึ่งปัจจุบันมีบริษัทที่ผ่านการรับรองทั้งหมด </a:t>
            </a:r>
            <a:r>
              <a:rPr lang="en-SG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491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บริษัท โดยมี </a:t>
            </a:r>
            <a:r>
              <a:rPr lang="en-SG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SME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SG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26 </a:t>
            </a: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บริษัทรวมอยู่ด้วย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อยากสนับสนุนให้บริษัทเดินทางต่อ เพื่อขยายแนวร่วมไปยัง </a:t>
            </a:r>
            <a:r>
              <a:rPr lang="en-SG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supply chain</a:t>
            </a:r>
            <a:endParaRPr lang="th-TH" sz="12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th-TH" sz="1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ขอเชิญชวนให้เข้าเป็น </a:t>
            </a:r>
            <a:r>
              <a:rPr lang="en-US" sz="12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CAC Change Agent</a:t>
            </a:r>
            <a:r>
              <a:rPr lang="th-TH" sz="12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ซึ่งเป็นสถานะสูงสุดสำหรับบริษัทที่ผ่านการรับรองกับ</a:t>
            </a:r>
            <a:r>
              <a:rPr lang="en-US" sz="12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CAC</a:t>
            </a:r>
            <a:r>
              <a:rPr lang="th-TH" sz="12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ที่ชักชวนให้</a:t>
            </a:r>
            <a:r>
              <a:rPr lang="en-US" sz="12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supply chain </a:t>
            </a:r>
            <a:r>
              <a:rPr lang="th-TH" sz="12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ของตนเข้าร่วมกับ</a:t>
            </a:r>
            <a:r>
              <a:rPr lang="en-US" sz="12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CAC</a:t>
            </a:r>
            <a:r>
              <a:rPr lang="th-TH" sz="12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โดยในตอนนี้มี 22 บริษัท ชั้นนำที่ได้เข้าร่วมโครงการ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EE755-C90E-4B7A-BD32-4229C5CAD53D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19369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29E65-3BA1-463B-8800-D17E4DDA7E14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159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6E26-09B2-4594-8763-267670227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77041D-710A-44CB-926D-AF465CCC6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C7E7C-DAA7-4A74-AFC6-9D91033D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D07D-35BB-471E-884E-FB97CBB06044}" type="datetime1">
              <a:rPr lang="th-TH" smtClean="0"/>
              <a:t>12/10/65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31B6F-1EE2-4FC7-AA68-0496B68A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การต่อต้านคอร์รัปชัน แนวคิดจาก</a:t>
            </a:r>
            <a:r>
              <a:rPr lang="en-SG" dirty="0"/>
              <a:t> CAC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F5AB0-BB46-449F-83C8-86DB8B01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141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0E804-0B00-4EB2-9057-95445B7E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CEF3B-DEB3-4B34-9D5A-AE571DE43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C49E3-6ED7-4F8E-85F7-B1209C62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06068-1B91-4EFB-8FDB-B9CE3E93EFC7}" type="datetime1">
              <a:rPr lang="th-TH" smtClean="0"/>
              <a:t>12/10/65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24C8A-065E-4D59-9B9E-15DB7471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การต่อต้านคอร์รัปชัน แนวคิดจากภาคเอกชน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452C0-7799-42E8-990E-37178F7E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701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6A540-C280-420E-86A7-95835F495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B6748-F461-4931-BC10-7866ABB28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D3325-339D-4AAC-82FB-B267395E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271C-14CE-4C4C-85F0-008012F5B3BF}" type="datetime1">
              <a:rPr lang="th-TH" smtClean="0"/>
              <a:t>12/10/65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9BE8F-1AED-44E9-917F-C1F2536B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การต่อต้านคอร์รัปชัน แนวคิดจากภาคเอกชน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5664D-747D-4203-91EC-D0B67F6F5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437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640E8-0325-4307-AE9C-2F03E9134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BF44B-0E58-40DE-B0D2-37EB2187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2521-F9A6-4F25-8336-1BA303395ECC}" type="datetime1">
              <a:rPr lang="th-TH" smtClean="0"/>
              <a:t>12/10/65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8527D-7B8A-4B39-9399-2ACBA9D9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การต่อต้านคอร์รัปชัน แนวคิดจาก</a:t>
            </a:r>
            <a:r>
              <a:rPr lang="en-SG"/>
              <a:t> CAC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CDB72-8D19-4200-9B75-F8CC7FBA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1931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0FEC-2D6B-41D7-A3BE-0A1BF50C2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85C5-9D85-4949-89DE-C2B66D9BF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CB55D-6F64-4ACB-B8F2-8D05E2B9F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F8EC-DD55-4654-A978-62FA96645FD8}" type="datetime1">
              <a:rPr lang="th-TH" smtClean="0"/>
              <a:t>12/10/65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8A36F-424F-41F0-98A2-89874302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การต่อต้านคอร์รัปชัน แนวคิดจาก</a:t>
            </a:r>
            <a:r>
              <a:rPr lang="en-SG" dirty="0"/>
              <a:t> CAC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89A16-748D-49BE-8619-2ABCA931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89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11DF-F5A6-4830-A350-7C1A21381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2003A-3988-4687-BB2A-9253E973A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7F1C0-C582-45D2-B57F-9C55ACC5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AA32-108E-40BB-89A5-85D9BD3FD31A}" type="datetime1">
              <a:rPr lang="th-TH" smtClean="0"/>
              <a:t>12/10/65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C2F68-6BE4-4A78-83A6-F1F5EBEDA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การต่อต้านคอร์รัปชัน แนวคิดจากภาคเอกชน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987E2-6F3A-4970-918C-165C9E78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730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E385-66AF-4374-AD60-114BF90F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A2DC-1B9B-4525-9B51-9DD022EA6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E9A75-77A2-4DDC-87F6-008FC219F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261DD-E34D-4B19-B98F-140D4352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76289-7B02-428D-86D6-F122B6EB549C}" type="datetime1">
              <a:rPr lang="th-TH" smtClean="0"/>
              <a:t>12/10/65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D0EEB-EA74-4AB7-B0B0-D15206AF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การต่อต้านคอร์รัปชัน แนวคิดจากภาคเอกชน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F30C4-081B-49E8-B3E0-423179C3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959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67DFC-308E-408A-BE41-51DA7307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23C32-8C11-4123-BFAC-BEC14236A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3762A-5212-4E6B-B905-57FF89803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70AA5-394F-4CCB-8BF3-66FA832AE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E5C65-D158-4A60-ACCF-280BA4966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2596B-7F71-4E6A-9970-442E1FDE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88CE0-1966-4926-9BF2-3547012E5F13}" type="datetime1">
              <a:rPr lang="th-TH" smtClean="0"/>
              <a:t>12/10/65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803E2-24EF-45EE-90A9-859F156E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การต่อต้านคอร์รัปชัน แนวคิดจากภาคเอกชน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C87C68-2CF1-4476-858C-A04268B3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857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D733-30D9-4497-8093-26AAF3E9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891B9-AA24-4FEB-AAF5-D15D7485C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C7E9-5E7A-4677-965B-521B2669795C}" type="datetime1">
              <a:rPr lang="th-TH" smtClean="0"/>
              <a:t>12/10/65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8F347-2CE2-43E1-8987-1A07E6E9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การต่อต้านคอร์รัปชัน แนวคิดจากภาคเอกชน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FDEE2-8B82-4CCC-BF05-CCAE408E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692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874801-C06A-46C3-A0DA-DF9194E2F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EE4A-E35E-435A-8F4F-CC15042D4F27}" type="datetime1">
              <a:rPr lang="th-TH" smtClean="0"/>
              <a:t>12/10/65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231D1-EC8E-41C5-BABE-6331D6F8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การต่อต้านคอร์รัปชัน แนวคิดจาก</a:t>
            </a:r>
            <a:r>
              <a:rPr lang="en-SG" dirty="0"/>
              <a:t> CAC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81644-EE62-433F-96EE-BC1A4C6A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861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60F4-0ABA-4836-A98F-2054EF69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E2011-25FE-433F-BBB5-42BC7C50C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0D8CC4-5F47-43E5-A533-C24719E80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CFE66-0469-41B8-A7ED-742ED0CF7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C2A6-6281-4C0B-847D-34006DA774FF}" type="datetime1">
              <a:rPr lang="th-TH" smtClean="0"/>
              <a:t>12/10/65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A2133-163C-43C5-A63B-9BFFF5FD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การต่อต้านคอร์รัปชัน แนวคิดจากภาคเอกชน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E1C1D-78E4-4613-8A44-C7FD9857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135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EBFD-276C-4BC1-85E4-45AF096D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C4CC2C-9144-4BDE-946F-3ADBF37D0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5E474-3F39-47D7-A842-BDB07F2B2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920C9-68DF-453D-A3BC-18EC3371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4C14-7D40-4846-83E7-664E8F2FF958}" type="datetime1">
              <a:rPr lang="th-TH" smtClean="0"/>
              <a:t>12/10/65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43C6E-DBA3-4B63-AAD9-A092538BA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การต่อต้านคอร์รัปชัน แนวคิดจากภาคเอกชน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F491E-0534-440C-8F1C-070DCABD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783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E6C00-F0AB-4339-9B5F-A7BC789C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988" y="681037"/>
            <a:ext cx="101688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9B30A-F6A7-4141-B43D-3460DE868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4988" y="2128057"/>
            <a:ext cx="10168812" cy="404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h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827F0-7467-474D-A09C-0B7B66C2A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B2521-F9A6-4F25-8336-1BA303395ECC}" type="datetime1">
              <a:rPr lang="th-TH" smtClean="0"/>
              <a:t>12/10/65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9ABBF-721B-4CFC-B3DC-B1882DC7A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1056" y="6356350"/>
            <a:ext cx="4682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Kanit Light" panose="00000400000000000000" pitchFamily="2" charset="-34"/>
                <a:cs typeface="Kanit Light" panose="00000400000000000000" pitchFamily="2" charset="-34"/>
              </a:defRPr>
            </a:lvl1pPr>
          </a:lstStyle>
          <a:p>
            <a:r>
              <a:rPr lang="th-TH" dirty="0"/>
              <a:t>การต่อต้านคอร์รัปชัน แนวคิดจาก</a:t>
            </a:r>
            <a:r>
              <a:rPr lang="en-SG" dirty="0"/>
              <a:t> CAC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E096-91AF-4904-B18E-9DFD156D7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3468" y="6356350"/>
            <a:ext cx="466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Kanit SemiBold" panose="00000700000000000000" pitchFamily="2" charset="-34"/>
                <a:cs typeface="Kanit SemiBold" panose="00000700000000000000" pitchFamily="2" charset="-34"/>
              </a:defRPr>
            </a:lvl1pPr>
          </a:lstStyle>
          <a:p>
            <a:fld id="{63CED761-7ED0-4E99-A890-B8CB33D3ACEB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5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1.png"/><Relationship Id="rId3" Type="http://schemas.openxmlformats.org/officeDocument/2006/relationships/image" Target="../media/image112.jpeg"/><Relationship Id="rId21" Type="http://schemas.openxmlformats.org/officeDocument/2006/relationships/image" Target="../media/image127.png"/><Relationship Id="rId34" Type="http://schemas.openxmlformats.org/officeDocument/2006/relationships/image" Target="../media/image139.png"/><Relationship Id="rId7" Type="http://schemas.openxmlformats.org/officeDocument/2006/relationships/image" Target="../media/image115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0.png"/><Relationship Id="rId33" Type="http://schemas.openxmlformats.org/officeDocument/2006/relationships/image" Target="../media/image13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29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17.png"/><Relationship Id="rId24" Type="http://schemas.openxmlformats.org/officeDocument/2006/relationships/image" Target="../media/image129.png"/><Relationship Id="rId32" Type="http://schemas.openxmlformats.org/officeDocument/2006/relationships/image" Target="../media/image137.png"/><Relationship Id="rId5" Type="http://schemas.microsoft.com/office/2007/relationships/hdphoto" Target="../media/hdphoto3.wdp"/><Relationship Id="rId15" Type="http://schemas.openxmlformats.org/officeDocument/2006/relationships/image" Target="../media/image121.png"/><Relationship Id="rId23" Type="http://schemas.openxmlformats.org/officeDocument/2006/relationships/image" Target="../media/image128.png"/><Relationship Id="rId28" Type="http://schemas.openxmlformats.org/officeDocument/2006/relationships/image" Target="../media/image133.png"/><Relationship Id="rId10" Type="http://schemas.microsoft.com/office/2007/relationships/hdphoto" Target="../media/hdphoto5.wdp"/><Relationship Id="rId19" Type="http://schemas.openxmlformats.org/officeDocument/2006/relationships/image" Target="../media/image125.png"/><Relationship Id="rId31" Type="http://schemas.openxmlformats.org/officeDocument/2006/relationships/image" Target="../media/image136.png"/><Relationship Id="rId4" Type="http://schemas.openxmlformats.org/officeDocument/2006/relationships/image" Target="../media/image113.png"/><Relationship Id="rId9" Type="http://schemas.openxmlformats.org/officeDocument/2006/relationships/image" Target="../media/image116.png"/><Relationship Id="rId14" Type="http://schemas.openxmlformats.org/officeDocument/2006/relationships/image" Target="../media/image120.png"/><Relationship Id="rId22" Type="http://schemas.microsoft.com/office/2007/relationships/hdphoto" Target="../media/hdphoto6.wdp"/><Relationship Id="rId27" Type="http://schemas.openxmlformats.org/officeDocument/2006/relationships/image" Target="../media/image132.png"/><Relationship Id="rId30" Type="http://schemas.openxmlformats.org/officeDocument/2006/relationships/image" Target="../media/image135.png"/><Relationship Id="rId35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3.jpeg"/><Relationship Id="rId7" Type="http://schemas.openxmlformats.org/officeDocument/2006/relationships/image" Target="../media/image146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svg"/><Relationship Id="rId5" Type="http://schemas.microsoft.com/office/2007/relationships/hdphoto" Target="../media/hdphoto7.wdp"/><Relationship Id="rId10" Type="http://schemas.openxmlformats.org/officeDocument/2006/relationships/image" Target="../media/image149.png"/><Relationship Id="rId4" Type="http://schemas.openxmlformats.org/officeDocument/2006/relationships/image" Target="../media/image144.png"/><Relationship Id="rId9" Type="http://schemas.openxmlformats.org/officeDocument/2006/relationships/image" Target="../media/image14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9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m/news/business-55674712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s://www.blognone.com/node/113563" TargetMode="External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26" Type="http://schemas.openxmlformats.org/officeDocument/2006/relationships/image" Target="../media/image40.jpeg"/><Relationship Id="rId39" Type="http://schemas.openxmlformats.org/officeDocument/2006/relationships/image" Target="../media/image53.jpe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jpeg"/><Relationship Id="rId47" Type="http://schemas.openxmlformats.org/officeDocument/2006/relationships/image" Target="../media/image61.jpeg"/><Relationship Id="rId50" Type="http://schemas.openxmlformats.org/officeDocument/2006/relationships/image" Target="../media/image64.jpeg"/><Relationship Id="rId55" Type="http://schemas.openxmlformats.org/officeDocument/2006/relationships/image" Target="../media/image69.jpeg"/><Relationship Id="rId63" Type="http://schemas.openxmlformats.org/officeDocument/2006/relationships/image" Target="../media/image77.jpeg"/><Relationship Id="rId68" Type="http://schemas.openxmlformats.org/officeDocument/2006/relationships/image" Target="../media/image82.png"/><Relationship Id="rId76" Type="http://schemas.openxmlformats.org/officeDocument/2006/relationships/image" Target="../media/image90.png"/><Relationship Id="rId84" Type="http://schemas.openxmlformats.org/officeDocument/2006/relationships/image" Target="../media/image97.png"/><Relationship Id="rId89" Type="http://schemas.openxmlformats.org/officeDocument/2006/relationships/image" Target="../media/image102.png"/><Relationship Id="rId7" Type="http://schemas.openxmlformats.org/officeDocument/2006/relationships/image" Target="../media/image21.svg"/><Relationship Id="rId71" Type="http://schemas.openxmlformats.org/officeDocument/2006/relationships/image" Target="../media/image85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29" Type="http://schemas.openxmlformats.org/officeDocument/2006/relationships/image" Target="../media/image43.jpeg"/><Relationship Id="rId11" Type="http://schemas.openxmlformats.org/officeDocument/2006/relationships/image" Target="../media/image25.svg"/><Relationship Id="rId24" Type="http://schemas.openxmlformats.org/officeDocument/2006/relationships/image" Target="../media/image38.png"/><Relationship Id="rId32" Type="http://schemas.openxmlformats.org/officeDocument/2006/relationships/image" Target="../media/image46.jpeg"/><Relationship Id="rId37" Type="http://schemas.openxmlformats.org/officeDocument/2006/relationships/image" Target="../media/image51.jpeg"/><Relationship Id="rId40" Type="http://schemas.openxmlformats.org/officeDocument/2006/relationships/image" Target="../media/image54.jpeg"/><Relationship Id="rId45" Type="http://schemas.openxmlformats.org/officeDocument/2006/relationships/image" Target="../media/image59.jpeg"/><Relationship Id="rId53" Type="http://schemas.openxmlformats.org/officeDocument/2006/relationships/image" Target="../media/image67.jpeg"/><Relationship Id="rId58" Type="http://schemas.openxmlformats.org/officeDocument/2006/relationships/image" Target="../media/image72.png"/><Relationship Id="rId66" Type="http://schemas.openxmlformats.org/officeDocument/2006/relationships/image" Target="../media/image80.jpeg"/><Relationship Id="rId74" Type="http://schemas.openxmlformats.org/officeDocument/2006/relationships/image" Target="../media/image88.png"/><Relationship Id="rId79" Type="http://schemas.openxmlformats.org/officeDocument/2006/relationships/image" Target="../media/image93.jpeg"/><Relationship Id="rId87" Type="http://schemas.openxmlformats.org/officeDocument/2006/relationships/image" Target="../media/image100.png"/><Relationship Id="rId5" Type="http://schemas.openxmlformats.org/officeDocument/2006/relationships/image" Target="../media/image19.png"/><Relationship Id="rId61" Type="http://schemas.openxmlformats.org/officeDocument/2006/relationships/image" Target="../media/image75.jpeg"/><Relationship Id="rId82" Type="http://schemas.openxmlformats.org/officeDocument/2006/relationships/image" Target="../media/image95.jpeg"/><Relationship Id="rId90" Type="http://schemas.openxmlformats.org/officeDocument/2006/relationships/image" Target="../media/image103.png"/><Relationship Id="rId19" Type="http://schemas.openxmlformats.org/officeDocument/2006/relationships/image" Target="../media/image33.svg"/><Relationship Id="rId4" Type="http://schemas.openxmlformats.org/officeDocument/2006/relationships/image" Target="../media/image2.jpg"/><Relationship Id="rId9" Type="http://schemas.openxmlformats.org/officeDocument/2006/relationships/image" Target="../media/image23.sv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jpe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jpeg"/><Relationship Id="rId48" Type="http://schemas.openxmlformats.org/officeDocument/2006/relationships/image" Target="../media/image62.jpeg"/><Relationship Id="rId56" Type="http://schemas.openxmlformats.org/officeDocument/2006/relationships/image" Target="../media/image70.jpeg"/><Relationship Id="rId64" Type="http://schemas.openxmlformats.org/officeDocument/2006/relationships/image" Target="../media/image78.png"/><Relationship Id="rId69" Type="http://schemas.openxmlformats.org/officeDocument/2006/relationships/image" Target="../media/image83.jpeg"/><Relationship Id="rId77" Type="http://schemas.openxmlformats.org/officeDocument/2006/relationships/image" Target="../media/image91.jpeg"/><Relationship Id="rId8" Type="http://schemas.openxmlformats.org/officeDocument/2006/relationships/image" Target="../media/image22.png"/><Relationship Id="rId51" Type="http://schemas.openxmlformats.org/officeDocument/2006/relationships/image" Target="../media/image65.jpeg"/><Relationship Id="rId72" Type="http://schemas.openxmlformats.org/officeDocument/2006/relationships/image" Target="../media/image86.jpeg"/><Relationship Id="rId80" Type="http://schemas.openxmlformats.org/officeDocument/2006/relationships/image" Target="../media/image16.jpg"/><Relationship Id="rId85" Type="http://schemas.openxmlformats.org/officeDocument/2006/relationships/image" Target="../media/image98.png"/><Relationship Id="rId3" Type="http://schemas.openxmlformats.org/officeDocument/2006/relationships/image" Target="../media/image18.jpe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jpeg"/><Relationship Id="rId46" Type="http://schemas.openxmlformats.org/officeDocument/2006/relationships/image" Target="../media/image60.jpeg"/><Relationship Id="rId59" Type="http://schemas.openxmlformats.org/officeDocument/2006/relationships/image" Target="../media/image73.jpeg"/><Relationship Id="rId67" Type="http://schemas.openxmlformats.org/officeDocument/2006/relationships/image" Target="../media/image81.jpeg"/><Relationship Id="rId20" Type="http://schemas.openxmlformats.org/officeDocument/2006/relationships/image" Target="../media/image34.svg"/><Relationship Id="rId41" Type="http://schemas.openxmlformats.org/officeDocument/2006/relationships/image" Target="../media/image55.jpeg"/><Relationship Id="rId54" Type="http://schemas.openxmlformats.org/officeDocument/2006/relationships/image" Target="../media/image68.jpeg"/><Relationship Id="rId62" Type="http://schemas.openxmlformats.org/officeDocument/2006/relationships/image" Target="../media/image76.png"/><Relationship Id="rId70" Type="http://schemas.openxmlformats.org/officeDocument/2006/relationships/image" Target="../media/image84.png"/><Relationship Id="rId75" Type="http://schemas.openxmlformats.org/officeDocument/2006/relationships/image" Target="../media/image89.jpeg"/><Relationship Id="rId83" Type="http://schemas.openxmlformats.org/officeDocument/2006/relationships/image" Target="../media/image96.png"/><Relationship Id="rId88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5" Type="http://schemas.openxmlformats.org/officeDocument/2006/relationships/image" Target="../media/image29.svg"/><Relationship Id="rId23" Type="http://schemas.openxmlformats.org/officeDocument/2006/relationships/image" Target="../media/image37.png"/><Relationship Id="rId28" Type="http://schemas.openxmlformats.org/officeDocument/2006/relationships/image" Target="../media/image42.jpeg"/><Relationship Id="rId36" Type="http://schemas.openxmlformats.org/officeDocument/2006/relationships/image" Target="../media/image50.png"/><Relationship Id="rId49" Type="http://schemas.openxmlformats.org/officeDocument/2006/relationships/image" Target="../media/image63.jpeg"/><Relationship Id="rId57" Type="http://schemas.openxmlformats.org/officeDocument/2006/relationships/image" Target="../media/image71.png"/><Relationship Id="rId10" Type="http://schemas.openxmlformats.org/officeDocument/2006/relationships/image" Target="../media/image24.png"/><Relationship Id="rId31" Type="http://schemas.openxmlformats.org/officeDocument/2006/relationships/image" Target="../media/image45.jpeg"/><Relationship Id="rId44" Type="http://schemas.openxmlformats.org/officeDocument/2006/relationships/image" Target="../media/image58.jpeg"/><Relationship Id="rId52" Type="http://schemas.openxmlformats.org/officeDocument/2006/relationships/image" Target="../media/image66.jpeg"/><Relationship Id="rId60" Type="http://schemas.openxmlformats.org/officeDocument/2006/relationships/image" Target="../media/image74.png"/><Relationship Id="rId65" Type="http://schemas.openxmlformats.org/officeDocument/2006/relationships/image" Target="../media/image79.jpeg"/><Relationship Id="rId73" Type="http://schemas.openxmlformats.org/officeDocument/2006/relationships/image" Target="../media/image87.jpeg"/><Relationship Id="rId78" Type="http://schemas.openxmlformats.org/officeDocument/2006/relationships/image" Target="../media/image92.png"/><Relationship Id="rId81" Type="http://schemas.openxmlformats.org/officeDocument/2006/relationships/image" Target="../media/image94.png"/><Relationship Id="rId86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jpeg"/><Relationship Id="rId7" Type="http://schemas.openxmlformats.org/officeDocument/2006/relationships/image" Target="../media/image109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11" Type="http://schemas.openxmlformats.org/officeDocument/2006/relationships/image" Target="../media/image16.jpg"/><Relationship Id="rId5" Type="http://schemas.openxmlformats.org/officeDocument/2006/relationships/image" Target="../media/image107.jpeg"/><Relationship Id="rId10" Type="http://schemas.openxmlformats.org/officeDocument/2006/relationships/image" Target="../media/image2.jpg"/><Relationship Id="rId4" Type="http://schemas.openxmlformats.org/officeDocument/2006/relationships/image" Target="../media/image106.jpeg"/><Relationship Id="rId9" Type="http://schemas.openxmlformats.org/officeDocument/2006/relationships/image" Target="../media/image1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DC39051-5479-431D-A579-DD790299D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920" y="2221148"/>
            <a:ext cx="10388079" cy="2387600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SG" sz="4400" b="1" dirty="0">
                <a:solidFill>
                  <a:srgbClr val="C00000"/>
                </a:solidFill>
                <a:latin typeface="Pridi" panose="00000500000000000000" pitchFamily="2" charset="-34"/>
                <a:cs typeface="Pridi" panose="00000500000000000000" pitchFamily="2" charset="-34"/>
              </a:rPr>
              <a:t>Role CAC in Fighting Corruption</a:t>
            </a:r>
            <a:endParaRPr lang="th-TH" sz="4400" b="1" dirty="0">
              <a:solidFill>
                <a:srgbClr val="C00000"/>
              </a:solidFill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571FC-888E-4FC1-8A2F-43B5A5EE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1</a:t>
            </a:fld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DE3F96-A489-494F-AB01-8882CBD9DA6E}"/>
              </a:ext>
            </a:extLst>
          </p:cNvPr>
          <p:cNvSpPr txBox="1"/>
          <p:nvPr/>
        </p:nvSpPr>
        <p:spPr>
          <a:xfrm>
            <a:off x="1138350" y="3976644"/>
            <a:ext cx="3296490" cy="369332"/>
          </a:xfrm>
          <a:prstGeom prst="rect">
            <a:avLst/>
          </a:prstGeom>
          <a:solidFill>
            <a:srgbClr val="003C7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1800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Pana Ratanabanangkoon</a:t>
            </a:r>
            <a:endParaRPr lang="th-TH" sz="1800" dirty="0">
              <a:solidFill>
                <a:schemeClr val="bg1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8B548-C890-4065-A2FD-86FB6028D35A}"/>
              </a:ext>
            </a:extLst>
          </p:cNvPr>
          <p:cNvSpPr txBox="1"/>
          <p:nvPr/>
        </p:nvSpPr>
        <p:spPr>
          <a:xfrm>
            <a:off x="4531270" y="4036047"/>
            <a:ext cx="3384982" cy="32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CAC Project Director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| 12</a:t>
            </a:r>
            <a:r>
              <a:rPr lang="th-TH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SG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Oct 22</a:t>
            </a:r>
            <a:r>
              <a:rPr lang="th-TH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|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9F364C-5838-48B3-9B1F-D16F4AC1A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142" y="273808"/>
            <a:ext cx="1071322" cy="106017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1295CF9-660C-45C8-9AA0-826B778CD159}"/>
              </a:ext>
            </a:extLst>
          </p:cNvPr>
          <p:cNvSpPr/>
          <p:nvPr/>
        </p:nvSpPr>
        <p:spPr>
          <a:xfrm>
            <a:off x="8439164" y="1390377"/>
            <a:ext cx="3626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good    Do Right    </a:t>
            </a:r>
            <a:r>
              <a:rPr lang="en-SG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Fight Corruption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0685D3-530C-45B0-8654-7D56B971BC01}"/>
              </a:ext>
            </a:extLst>
          </p:cNvPr>
          <p:cNvSpPr/>
          <p:nvPr/>
        </p:nvSpPr>
        <p:spPr>
          <a:xfrm>
            <a:off x="9326627" y="1502141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0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B02CBA-7726-4067-B0F2-148183361CFC}"/>
              </a:ext>
            </a:extLst>
          </p:cNvPr>
          <p:cNvSpPr/>
          <p:nvPr/>
        </p:nvSpPr>
        <p:spPr>
          <a:xfrm>
            <a:off x="10282480" y="1495453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0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762C31-958D-4974-8DF8-2AE3D4E42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19" y="293171"/>
            <a:ext cx="1843305" cy="1047581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1FBF3C7A-A9E5-4618-B011-145E6319105E}"/>
              </a:ext>
            </a:extLst>
          </p:cNvPr>
          <p:cNvSpPr txBox="1">
            <a:spLocks/>
          </p:cNvSpPr>
          <p:nvPr/>
        </p:nvSpPr>
        <p:spPr>
          <a:xfrm>
            <a:off x="7995364" y="5976302"/>
            <a:ext cx="4133195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h-TH" sz="1100" dirty="0">
                <a:solidFill>
                  <a:schemeClr val="bg1">
                    <a:lumMod val="65000"/>
                  </a:schemeClr>
                </a:solidFill>
                <a:latin typeface="Pridi ExtraLight" panose="00000300000000000000" pitchFamily="2" charset="-34"/>
                <a:cs typeface="Pridi ExtraLight" panose="00000300000000000000" pitchFamily="2" charset="-34"/>
              </a:rPr>
              <a:t>บทบาทผู้บริหารและพนักงานในการต่อต้านทุจริตคอร์รัปชัน</a:t>
            </a:r>
          </a:p>
        </p:txBody>
      </p:sp>
    </p:spTree>
    <p:extLst>
      <p:ext uri="{BB962C8B-B14F-4D97-AF65-F5344CB8AC3E}">
        <p14:creationId xmlns:p14="http://schemas.microsoft.com/office/powerpoint/2010/main" val="100318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D9D39C-4726-712A-3BF8-300C45C21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3" t="70543" r="15760" b="77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98DC30-0DF7-552D-A1EA-43E4A246A748}"/>
              </a:ext>
            </a:extLst>
          </p:cNvPr>
          <p:cNvSpPr/>
          <p:nvPr/>
        </p:nvSpPr>
        <p:spPr>
          <a:xfrm>
            <a:off x="0" y="-36305"/>
            <a:ext cx="12187342" cy="6858000"/>
          </a:xfrm>
          <a:prstGeom prst="rect">
            <a:avLst/>
          </a:prstGeom>
          <a:solidFill>
            <a:srgbClr val="002060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74D48-389D-660A-2295-9E77EF6115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1" b="100000" l="35180" r="64116">
                        <a14:foregroundMark x1="41953" y1="31193" x2="57872" y2="40367"/>
                        <a14:foregroundMark x1="56288" y1="23853" x2="42304" y2="43425"/>
                        <a14:foregroundMark x1="45119" y1="38838" x2="52946" y2="40061"/>
                        <a14:foregroundMark x1="43712" y1="26606" x2="47142" y2="28746"/>
                        <a14:foregroundMark x1="56288" y1="22018" x2="56288" y2="32722"/>
                        <a14:foregroundMark x1="58751" y1="49235" x2="41865" y2="52905"/>
                      </a14:backgroundRemoval>
                    </a14:imgEffect>
                  </a14:imgLayer>
                </a14:imgProps>
              </a:ext>
            </a:extLst>
          </a:blip>
          <a:srcRect l="35167" r="35819"/>
          <a:stretch/>
        </p:blipFill>
        <p:spPr>
          <a:xfrm>
            <a:off x="4269390" y="1067258"/>
            <a:ext cx="3507553" cy="34769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34276B-1BD8-F825-7C60-4D8F0113C9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6" b="98777" l="2023" r="30783">
                        <a14:foregroundMark x1="16623" y1="8257" x2="20053" y2="10703"/>
                        <a14:foregroundMark x1="20668" y1="10092" x2="22691" y2="14679"/>
                        <a14:foregroundMark x1="27792" y1="50459" x2="23835" y2="84404"/>
                        <a14:foregroundMark x1="15919" y1="90214" x2="25066" y2="81957"/>
                        <a14:foregroundMark x1="26209" y1="67890" x2="27177" y2="61774"/>
                        <a14:foregroundMark x1="8443" y1="35168" x2="23131" y2="33639"/>
                        <a14:foregroundMark x1="10994" y1="23547" x2="10994" y2="46483"/>
                        <a14:foregroundMark x1="13369" y1="24771" x2="11434" y2="46177"/>
                        <a14:foregroundMark x1="21020" y1="23547" x2="19965" y2="47401"/>
                        <a14:foregroundMark x1="24186" y1="40979" x2="12401" y2="38226"/>
                        <a14:foregroundMark x1="22164" y1="25688" x2="21020" y2="33945"/>
                        <a14:foregroundMark x1="11961" y1="43425" x2="21460" y2="60550"/>
                        <a14:foregroundMark x1="4398" y1="38226" x2="4925" y2="64526"/>
                        <a14:foregroundMark x1="4134" y1="63303" x2="4134" y2="57187"/>
                      </a14:backgroundRemoval>
                    </a14:imgEffect>
                  </a14:imgLayer>
                </a14:imgProps>
              </a:ext>
            </a:extLst>
          </a:blip>
          <a:srcRect l="1805" t="-609" r="68914" b="609"/>
          <a:stretch/>
        </p:blipFill>
        <p:spPr>
          <a:xfrm>
            <a:off x="723442" y="1008401"/>
            <a:ext cx="3507553" cy="344515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06AAC56-92C3-BF75-0172-AF35AD01454F}"/>
              </a:ext>
            </a:extLst>
          </p:cNvPr>
          <p:cNvGrpSpPr/>
          <p:nvPr/>
        </p:nvGrpSpPr>
        <p:grpSpPr>
          <a:xfrm>
            <a:off x="13362804" y="-365036"/>
            <a:ext cx="1162759" cy="1619275"/>
            <a:chOff x="1774386" y="5102199"/>
            <a:chExt cx="1162759" cy="161927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FDC8360-3C3F-83AD-E68F-C03BEF75C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9222">
                          <a14:foregroundMark x1="21012" y1="29006" x2="21012" y2="29006"/>
                          <a14:foregroundMark x1="21012" y1="28729" x2="21012" y2="28729"/>
                          <a14:foregroundMark x1="45136" y1="23619" x2="45136" y2="23619"/>
                          <a14:foregroundMark x1="46498" y1="23619" x2="54475" y2="27486"/>
                          <a14:foregroundMark x1="57782" y1="28453" x2="63035" y2="29006"/>
                          <a14:foregroundMark x1="68093" y1="27762" x2="68093" y2="27762"/>
                          <a14:foregroundMark x1="70428" y1="24862" x2="70428" y2="24862"/>
                          <a14:foregroundMark x1="70428" y1="24862" x2="67704" y2="20718"/>
                          <a14:foregroundMark x1="68093" y1="19475" x2="68093" y2="19475"/>
                          <a14:foregroundMark x1="69455" y1="19061" x2="73541" y2="17541"/>
                          <a14:foregroundMark x1="76654" y1="16851" x2="51362" y2="23619"/>
                          <a14:foregroundMark x1="48638" y1="24586" x2="35992" y2="26105"/>
                          <a14:foregroundMark x1="31907" y1="26796" x2="31907" y2="26796"/>
                          <a14:foregroundMark x1="35992" y1="30663" x2="35992" y2="33564"/>
                          <a14:foregroundMark x1="35992" y1="37017" x2="22374" y2="37017"/>
                          <a14:foregroundMark x1="23346" y1="37017" x2="48249" y2="35497"/>
                          <a14:foregroundMark x1="53113" y1="35083" x2="53113" y2="35083"/>
                          <a14:foregroundMark x1="53113" y1="35083" x2="60895" y2="35083"/>
                          <a14:foregroundMark x1="65759" y1="35083" x2="65759" y2="35083"/>
                          <a14:foregroundMark x1="66732" y1="35083" x2="69066" y2="35083"/>
                          <a14:foregroundMark x1="70428" y1="35083" x2="63619" y2="34530"/>
                          <a14:foregroundMark x1="62646" y1="34530" x2="62646" y2="34530"/>
                          <a14:foregroundMark x1="61284" y1="36464" x2="69066" y2="39365"/>
                          <a14:foregroundMark x1="72568" y1="39917" x2="72568" y2="39917"/>
                          <a14:foregroundMark x1="73152" y1="39917" x2="62646" y2="37983"/>
                          <a14:foregroundMark x1="62646" y1="37983" x2="50389" y2="37983"/>
                          <a14:foregroundMark x1="41829" y1="37983" x2="41829" y2="37983"/>
                          <a14:foregroundMark x1="42412" y1="37983" x2="42412" y2="37983"/>
                          <a14:foregroundMark x1="43774" y1="37983" x2="55837" y2="37983"/>
                          <a14:foregroundMark x1="56809" y1="37983" x2="55058" y2="36050"/>
                          <a14:foregroundMark x1="52335" y1="35497" x2="49611" y2="32597"/>
                          <a14:foregroundMark x1="50000" y1="27762" x2="47860" y2="22652"/>
                          <a14:foregroundMark x1="47276" y1="20442" x2="47276" y2="18785"/>
                          <a14:foregroundMark x1="47276" y1="18508" x2="47276" y2="18508"/>
                          <a14:foregroundMark x1="47276" y1="19061" x2="25097" y2="24586"/>
                          <a14:foregroundMark x1="25097" y1="24586" x2="21984" y2="21961"/>
                          <a14:foregroundMark x1="20623" y1="18508" x2="20623" y2="18508"/>
                          <a14:foregroundMark x1="20623" y1="18508" x2="16148" y2="274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7828" y="5176783"/>
              <a:ext cx="1100922" cy="1544691"/>
            </a:xfrm>
            <a:prstGeom prst="rect">
              <a:avLst/>
            </a:prstGeom>
          </p:spPr>
        </p:pic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D002A37-CC5F-6481-F66E-4CA26852E5C8}"/>
                </a:ext>
              </a:extLst>
            </p:cNvPr>
            <p:cNvSpPr/>
            <p:nvPr/>
          </p:nvSpPr>
          <p:spPr>
            <a:xfrm>
              <a:off x="1786756" y="5176783"/>
              <a:ext cx="1117460" cy="10672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4178073-ACAB-0E7F-335F-7F4971144A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85038" l="70679" r="99126"/>
                      </a14:imgEffect>
                    </a14:imgLayer>
                  </a14:imgProps>
                </a:ext>
              </a:extLst>
            </a:blip>
            <a:srcRect l="71780" b="14534"/>
            <a:stretch/>
          </p:blipFill>
          <p:spPr>
            <a:xfrm>
              <a:off x="1774386" y="5102199"/>
              <a:ext cx="1162759" cy="1245528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07933F3-F3CE-E13E-63B7-D19547CB7B24}"/>
              </a:ext>
            </a:extLst>
          </p:cNvPr>
          <p:cNvSpPr txBox="1"/>
          <p:nvPr/>
        </p:nvSpPr>
        <p:spPr>
          <a:xfrm>
            <a:off x="116363" y="61733"/>
            <a:ext cx="8589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200" b="1" dirty="0">
                <a:solidFill>
                  <a:srgbClr val="FFFF00"/>
                </a:solidFill>
                <a:latin typeface="Tw Cen MT" panose="020B0602020104020603" pitchFamily="34" charset="0"/>
              </a:rPr>
              <a:t>Beyond Certification…Becoming a Change Agent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5B6217-4A83-BE3C-A6D9-B422E91B65D5}"/>
              </a:ext>
            </a:extLst>
          </p:cNvPr>
          <p:cNvSpPr txBox="1"/>
          <p:nvPr/>
        </p:nvSpPr>
        <p:spPr>
          <a:xfrm>
            <a:off x="1666483" y="5162215"/>
            <a:ext cx="147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C000"/>
                </a:solidFill>
              </a:rPr>
              <a:t>1200+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C0F1E-CE68-9C4B-B6B5-AA5C56452294}"/>
              </a:ext>
            </a:extLst>
          </p:cNvPr>
          <p:cNvSpPr txBox="1"/>
          <p:nvPr/>
        </p:nvSpPr>
        <p:spPr>
          <a:xfrm>
            <a:off x="5485394" y="5188297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C000"/>
                </a:solidFill>
              </a:rPr>
              <a:t>499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88CE0-8584-8C7A-D1BE-4C5687FE2DC2}"/>
              </a:ext>
            </a:extLst>
          </p:cNvPr>
          <p:cNvGrpSpPr/>
          <p:nvPr/>
        </p:nvGrpSpPr>
        <p:grpSpPr>
          <a:xfrm>
            <a:off x="7301183" y="1045474"/>
            <a:ext cx="4825204" cy="5726886"/>
            <a:chOff x="7301183" y="1045474"/>
            <a:chExt cx="4825204" cy="572688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B121D4D-4E17-D6F4-4688-40A3E82ACA97}"/>
                </a:ext>
              </a:extLst>
            </p:cNvPr>
            <p:cNvSpPr/>
            <p:nvPr/>
          </p:nvSpPr>
          <p:spPr>
            <a:xfrm>
              <a:off x="7301183" y="4460867"/>
              <a:ext cx="4825204" cy="2311493"/>
            </a:xfrm>
            <a:prstGeom prst="roundRect">
              <a:avLst>
                <a:gd name="adj" fmla="val 83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2168231-7DDB-869A-5478-DA85467C2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81" b="100000" l="68690" r="99033">
                          <a14:foregroundMark x1="75901" y1="32110" x2="92260" y2="29969"/>
                          <a14:foregroundMark x1="91469" y1="35168" x2="75901" y2="38532"/>
                          <a14:foregroundMark x1="88039" y1="24465" x2="89358" y2="45260"/>
                          <a14:foregroundMark x1="78804" y1="21407" x2="80299" y2="46789"/>
                          <a14:foregroundMark x1="79507" y1="21407" x2="80651" y2="30581"/>
                          <a14:foregroundMark x1="81091" y1="38532" x2="91117" y2="41284"/>
                          <a14:foregroundMark x1="94987" y1="59633" x2="92436" y2="82263"/>
                          <a14:foregroundMark x1="84345" y1="92966" x2="93052" y2="77064"/>
                        </a14:backgroundRemoval>
                      </a14:imgEffect>
                    </a14:imgLayer>
                  </a14:imgProps>
                </a:ext>
              </a:extLst>
            </a:blip>
            <a:srcRect l="69015"/>
            <a:stretch/>
          </p:blipFill>
          <p:spPr>
            <a:xfrm>
              <a:off x="7922612" y="1045474"/>
              <a:ext cx="3805100" cy="353184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D987D3-E12F-ED76-D785-0024D691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514523" y="5731332"/>
              <a:ext cx="506738" cy="5469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BDB2395-37B5-B1B4-41A8-A2323EEEC4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15734" t="20023" r="-819" b="37546"/>
            <a:stretch/>
          </p:blipFill>
          <p:spPr>
            <a:xfrm>
              <a:off x="9960947" y="5861584"/>
              <a:ext cx="930159" cy="35413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2899A71-3FDA-0D6F-6BE8-7DE874156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700751" y="4666859"/>
              <a:ext cx="853920" cy="72674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A08313-1522-C439-5BA0-6FAFD9ACF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80233" y="5719762"/>
              <a:ext cx="916993" cy="65056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49E9901-CF66-3262-AB55-4B4A24E1D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14590" y="5321534"/>
              <a:ext cx="860986" cy="5212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CFB2F9D-6E48-150A-C673-B836D4C17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371325" y="5740731"/>
              <a:ext cx="648636" cy="54833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D8554B8-5195-5940-0653-290D4C7BB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006881" y="6207027"/>
              <a:ext cx="809773" cy="53419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2FCF856-9475-2801-CEAC-649C983F1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528545" y="6260318"/>
              <a:ext cx="639703" cy="40336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AC06D7-58E6-DF44-9106-47CF82EAA9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/>
            <a:srcRect l="5285" t="16732" r="13053" b="25788"/>
            <a:stretch/>
          </p:blipFill>
          <p:spPr>
            <a:xfrm>
              <a:off x="8183604" y="5331859"/>
              <a:ext cx="863063" cy="45238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BC16CCB-769A-F185-8B9D-7760116D1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0" r="98374">
                          <a14:foregroundMark x1="26423" y1="45217" x2="27642" y2="55652"/>
                          <a14:foregroundMark x1="69512" y1="48696" x2="70325" y2="5739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392420" y="6174264"/>
              <a:ext cx="639703" cy="59809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936F742-DE90-1AC6-157D-EAD661A10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9082557" y="5214780"/>
              <a:ext cx="565673" cy="562286"/>
            </a:xfrm>
            <a:prstGeom prst="rect">
              <a:avLst/>
            </a:prstGeom>
          </p:spPr>
        </p:pic>
        <p:pic>
          <p:nvPicPr>
            <p:cNvPr id="19" name="Picture 2" descr="Sahaviriya Steel Industries - Wikipedia">
              <a:extLst>
                <a:ext uri="{FF2B5EF4-FFF2-40B4-BE49-F238E27FC236}">
                  <a16:creationId xmlns:a16="http://schemas.microsoft.com/office/drawing/2014/main" id="{126746CC-A6B8-8B17-D77C-1BE3A2A70C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0792" y="4727653"/>
              <a:ext cx="431850" cy="431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TESCO Lotus">
              <a:extLst>
                <a:ext uri="{FF2B5EF4-FFF2-40B4-BE49-F238E27FC236}">
                  <a16:creationId xmlns:a16="http://schemas.microsoft.com/office/drawing/2014/main" id="{32D0EE9F-2694-9086-14EE-47BD13CC57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93" t="24336" r="3992" b="23618"/>
            <a:stretch/>
          </p:blipFill>
          <p:spPr bwMode="auto">
            <a:xfrm>
              <a:off x="10362139" y="5411364"/>
              <a:ext cx="873530" cy="248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FD6F06F-7DA9-059D-7536-8AAD83DDA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9186278" y="6399030"/>
              <a:ext cx="808901" cy="18335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727B792-8DCE-7DCB-613D-B1980A5CD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684120" y="5232925"/>
              <a:ext cx="551461" cy="54414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1ABE0FE-82B6-854F-4C1A-37A20036A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9924588" y="4740939"/>
              <a:ext cx="794912" cy="31001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39C49C3-18D8-B871-CAC9-9591CEB81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480233" y="5243077"/>
              <a:ext cx="628479" cy="41822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CDF7621-7DFC-7CAE-5C8E-60BC95B5C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8334038" y="4680690"/>
              <a:ext cx="662586" cy="59020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C3D9342-CB54-4EA7-1B33-FD67E6CC0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508762" y="4723080"/>
              <a:ext cx="746863" cy="34091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9510FA9-5403-B424-1908-E98499FD2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9007491" y="4740939"/>
              <a:ext cx="840809" cy="27882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7864A58-4DAB-D608-558C-A253AEB0D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9253319" y="5756009"/>
              <a:ext cx="533053" cy="53305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2E3AAC3-65AE-4DF5-AD50-C99DF0BA5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0854468" y="5669254"/>
              <a:ext cx="608720" cy="608720"/>
            </a:xfrm>
            <a:prstGeom prst="rect">
              <a:avLst/>
            </a:prstGeom>
          </p:spPr>
        </p:pic>
        <p:pic>
          <p:nvPicPr>
            <p:cNvPr id="2050" name="Picture 2" descr="PTT Global Chemical - Wikipedia">
              <a:extLst>
                <a:ext uri="{FF2B5EF4-FFF2-40B4-BE49-F238E27FC236}">
                  <a16:creationId xmlns:a16="http://schemas.microsoft.com/office/drawing/2014/main" id="{107D819E-75A4-2EEE-7887-75C0F791D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9185" y="6300232"/>
              <a:ext cx="978964" cy="3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923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BD0F4107-043B-4B5B-955A-C377B5278074}"/>
              </a:ext>
            </a:extLst>
          </p:cNvPr>
          <p:cNvSpPr txBox="1">
            <a:spLocks/>
          </p:cNvSpPr>
          <p:nvPr/>
        </p:nvSpPr>
        <p:spPr>
          <a:xfrm>
            <a:off x="1325880" y="217172"/>
            <a:ext cx="8685513" cy="88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G" sz="4000" b="1" dirty="0">
                <a:solidFill>
                  <a:srgbClr val="00206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Anti-corruption Measures</a:t>
            </a:r>
            <a:endParaRPr lang="th-TH" sz="4000" b="1" dirty="0">
              <a:solidFill>
                <a:srgbClr val="002060"/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9D58E26-C75C-4A03-A15F-68867A2D0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0" y="90805"/>
            <a:ext cx="639574" cy="613991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CEA9B9A9-A4D4-428B-9018-C3A789C78B24}"/>
              </a:ext>
            </a:extLst>
          </p:cNvPr>
          <p:cNvGrpSpPr/>
          <p:nvPr/>
        </p:nvGrpSpPr>
        <p:grpSpPr>
          <a:xfrm>
            <a:off x="3418185" y="1172350"/>
            <a:ext cx="5112000" cy="5235980"/>
            <a:chOff x="2015999" y="1121536"/>
            <a:chExt cx="5112000" cy="523598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87B2DFB-2E9C-4F65-8B5E-D7B412D74D25}"/>
                </a:ext>
              </a:extLst>
            </p:cNvPr>
            <p:cNvSpPr/>
            <p:nvPr/>
          </p:nvSpPr>
          <p:spPr>
            <a:xfrm>
              <a:off x="2015999" y="1245516"/>
              <a:ext cx="5112000" cy="5112000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25400" cap="flat" cmpd="sng" algn="ctr">
              <a:solidFill>
                <a:srgbClr val="002060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100" b="0" i="0" u="none" strike="noStrike" kern="0" cap="none" spc="0" normalizeH="0" baseline="0" noProof="0" dirty="0">
                <a:solidFill>
                  <a:prstClr val="white"/>
                </a:solidFill>
                <a:effectLst/>
                <a:uLnTx/>
                <a:uFillTx/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7DBC0E0-0AB2-42CF-B649-78506E298AD1}"/>
                </a:ext>
              </a:extLst>
            </p:cNvPr>
            <p:cNvSpPr/>
            <p:nvPr/>
          </p:nvSpPr>
          <p:spPr>
            <a:xfrm>
              <a:off x="2015999" y="1121536"/>
              <a:ext cx="5112000" cy="5112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57470"/>
                </a:avLst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0" cap="none" spc="0" normalizeH="0" baseline="0" noProof="0" dirty="0">
                  <a:ln w="12700">
                    <a:noFill/>
                    <a:prstDash val="solid"/>
                  </a:ln>
                  <a:solidFill>
                    <a:srgbClr val="272063">
                      <a:lumMod val="50000"/>
                    </a:srgbClr>
                  </a:solidFill>
                  <a:effectLst/>
                  <a:uLnTx/>
                  <a:uFillTx/>
                  <a:latin typeface="Pridi" panose="00000500000000000000" pitchFamily="2" charset="-34"/>
                  <a:ea typeface="Tahoma" panose="020B0604030504040204" pitchFamily="34" charset="0"/>
                  <a:cs typeface="Pridi" panose="00000500000000000000" pitchFamily="2" charset="-34"/>
                </a:rPr>
                <a:t>Communications</a:t>
              </a:r>
              <a:endParaRPr kumimoji="0" lang="en-US" sz="1800" b="0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272063">
                    <a:lumMod val="50000"/>
                  </a:srgbClr>
                </a:solidFill>
                <a:effectLst/>
                <a:uLnTx/>
                <a:uFillTx/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BF75DC5-9FF0-47B2-9A9F-D1A12CB108AF}"/>
              </a:ext>
            </a:extLst>
          </p:cNvPr>
          <p:cNvGrpSpPr/>
          <p:nvPr/>
        </p:nvGrpSpPr>
        <p:grpSpPr>
          <a:xfrm>
            <a:off x="3709449" y="1464607"/>
            <a:ext cx="4529472" cy="4583723"/>
            <a:chOff x="2307263" y="1413793"/>
            <a:chExt cx="4529472" cy="4583723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A0EA6BE-1A78-4048-BF7B-4E1A2707BFA2}"/>
                </a:ext>
              </a:extLst>
            </p:cNvPr>
            <p:cNvSpPr/>
            <p:nvPr/>
          </p:nvSpPr>
          <p:spPr>
            <a:xfrm>
              <a:off x="2392329" y="1605516"/>
              <a:ext cx="4392000" cy="439200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solidFill>
                <a:srgbClr val="FFC000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100" b="0" i="0" u="none" strike="noStrike" kern="0" cap="none" spc="0" normalizeH="0" baseline="0" noProof="0" dirty="0">
                <a:solidFill>
                  <a:prstClr val="white"/>
                </a:solidFill>
                <a:effectLst/>
                <a:uLnTx/>
                <a:uFillTx/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2F905F4-B3E2-4054-83D0-48E6F2127EE7}"/>
                </a:ext>
              </a:extLst>
            </p:cNvPr>
            <p:cNvSpPr/>
            <p:nvPr/>
          </p:nvSpPr>
          <p:spPr>
            <a:xfrm>
              <a:off x="2307263" y="1413793"/>
              <a:ext cx="4529472" cy="443302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140743"/>
                </a:avLst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0" cap="none" spc="0" normalizeH="0" baseline="0" noProof="0" dirty="0">
                  <a:ln w="12700">
                    <a:noFill/>
                    <a:prstDash val="solid"/>
                  </a:ln>
                  <a:solidFill>
                    <a:srgbClr val="002060"/>
                  </a:solidFill>
                  <a:effectLst>
                    <a:innerShdw blurRad="177800">
                      <a:srgbClr val="272063">
                        <a:lumMod val="50000"/>
                      </a:srgbClr>
                    </a:innerShdw>
                  </a:effectLst>
                  <a:uLnTx/>
                  <a:uFillTx/>
                  <a:latin typeface="Pridi" panose="00000500000000000000" pitchFamily="2" charset="-34"/>
                  <a:ea typeface="Tahoma" panose="020B0604030504040204" pitchFamily="34" charset="0"/>
                  <a:cs typeface="Pridi" panose="00000500000000000000" pitchFamily="2" charset="-34"/>
                </a:rPr>
                <a:t>Staff Competencies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A3C63A9-4001-4F05-9698-72F3C180D78A}"/>
              </a:ext>
            </a:extLst>
          </p:cNvPr>
          <p:cNvGrpSpPr/>
          <p:nvPr/>
        </p:nvGrpSpPr>
        <p:grpSpPr>
          <a:xfrm>
            <a:off x="4066185" y="1758045"/>
            <a:ext cx="3816000" cy="3975494"/>
            <a:chOff x="2663999" y="1707231"/>
            <a:chExt cx="3816000" cy="3975494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7EDA89E-5731-4D88-8BF6-202505F330C5}"/>
                </a:ext>
              </a:extLst>
            </p:cNvPr>
            <p:cNvSpPr/>
            <p:nvPr/>
          </p:nvSpPr>
          <p:spPr>
            <a:xfrm>
              <a:off x="2663999" y="1866725"/>
              <a:ext cx="3816000" cy="3816000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100" b="0" i="0" u="none" strike="noStrike" kern="0" cap="none" spc="0" normalizeH="0" baseline="0" noProof="0" dirty="0">
                <a:solidFill>
                  <a:prstClr val="white"/>
                </a:solidFill>
                <a:effectLst/>
                <a:uLnTx/>
                <a:uFillTx/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4E5708C-DF61-4707-AABD-A205EF17D489}"/>
                </a:ext>
              </a:extLst>
            </p:cNvPr>
            <p:cNvSpPr/>
            <p:nvPr/>
          </p:nvSpPr>
          <p:spPr>
            <a:xfrm>
              <a:off x="2663999" y="1707231"/>
              <a:ext cx="3816000" cy="381600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140743"/>
                </a:avLst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i="0" u="none" strike="noStrike" kern="0" cap="none" spc="0" normalizeH="0" baseline="0" noProof="0" dirty="0">
                  <a:ln w="12700">
                    <a:noFill/>
                    <a:prstDash val="solid"/>
                  </a:ln>
                  <a:pattFill prst="narHorz">
                    <a:fgClr>
                      <a:srgbClr val="272063"/>
                    </a:fgClr>
                    <a:bgClr>
                      <a:srgbClr val="272063">
                        <a:lumMod val="40000"/>
                        <a:lumOff val="60000"/>
                      </a:srgbClr>
                    </a:bgClr>
                  </a:pattFill>
                  <a:effectLst>
                    <a:innerShdw blurRad="177800">
                      <a:srgbClr val="272063">
                        <a:lumMod val="50000"/>
                      </a:srgbClr>
                    </a:innerShdw>
                  </a:effectLst>
                  <a:uLnTx/>
                  <a:uFillTx/>
                  <a:latin typeface="Pridi" panose="00000500000000000000" pitchFamily="2" charset="-34"/>
                  <a:ea typeface="Tahoma" panose="020B0604030504040204" pitchFamily="34" charset="0"/>
                  <a:cs typeface="Pridi" panose="00000500000000000000" pitchFamily="2" charset="-34"/>
                </a:rPr>
                <a:t>Policies and Procedures</a:t>
              </a:r>
              <a:endParaRPr kumimoji="0" lang="en-SG" sz="1800" i="0" u="none" strike="noStrike" kern="0" cap="none" spc="0" normalizeH="0" baseline="0" noProof="0" dirty="0">
                <a:ln w="12700">
                  <a:noFill/>
                  <a:prstDash val="solid"/>
                </a:ln>
                <a:pattFill prst="narHorz">
                  <a:fgClr>
                    <a:srgbClr val="272063"/>
                  </a:fgClr>
                  <a:bgClr>
                    <a:srgbClr val="272063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272063">
                      <a:lumMod val="50000"/>
                    </a:srgbClr>
                  </a:innerShdw>
                </a:effectLst>
                <a:uLnTx/>
                <a:uFillTx/>
                <a:latin typeface="Pridi" panose="00000500000000000000" pitchFamily="2" charset="-34"/>
                <a:cs typeface="Pridi" panose="00000500000000000000" pitchFamily="2" charset="-34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40E595D-3EDE-42D4-A55C-65011D859DA5}"/>
              </a:ext>
            </a:extLst>
          </p:cNvPr>
          <p:cNvGrpSpPr/>
          <p:nvPr/>
        </p:nvGrpSpPr>
        <p:grpSpPr>
          <a:xfrm>
            <a:off x="4389934" y="2101053"/>
            <a:ext cx="3179135" cy="3298271"/>
            <a:chOff x="2987748" y="2050239"/>
            <a:chExt cx="3179135" cy="3298271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6EFF85C-82E8-4595-BD6E-11F832CE8DC6}"/>
                </a:ext>
              </a:extLst>
            </p:cNvPr>
            <p:cNvSpPr/>
            <p:nvPr/>
          </p:nvSpPr>
          <p:spPr>
            <a:xfrm>
              <a:off x="2987748" y="2200940"/>
              <a:ext cx="3179135" cy="3147570"/>
            </a:xfrm>
            <a:prstGeom prst="ellipse">
              <a:avLst/>
            </a:prstGeom>
            <a:solidFill>
              <a:srgbClr val="C00000">
                <a:lumMod val="40000"/>
                <a:lumOff val="60000"/>
              </a:srgbClr>
            </a:solidFill>
            <a:ln w="25400" cap="flat" cmpd="sng" algn="ctr">
              <a:solidFill>
                <a:srgbClr val="CCFFC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100" b="0" i="0" u="none" strike="noStrike" kern="0" cap="none" spc="0" normalizeH="0" baseline="0" noProof="0" dirty="0">
                <a:solidFill>
                  <a:prstClr val="white"/>
                </a:solidFill>
                <a:effectLst/>
                <a:uLnTx/>
                <a:uFillTx/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2C19B5DF-34B2-480E-8D67-9F8DE58E6970}"/>
                </a:ext>
              </a:extLst>
            </p:cNvPr>
            <p:cNvSpPr/>
            <p:nvPr/>
          </p:nvSpPr>
          <p:spPr>
            <a:xfrm>
              <a:off x="2987748" y="2050239"/>
              <a:ext cx="3179135" cy="315032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58560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i="0" u="none" strike="noStrike" kern="0" cap="none" spc="0" normalizeH="0" baseline="0" noProof="0" dirty="0">
                  <a:solidFill>
                    <a:srgbClr val="272063"/>
                  </a:solidFill>
                  <a:effectLst/>
                  <a:uLnTx/>
                  <a:uFillTx/>
                  <a:latin typeface="Pridi" panose="00000500000000000000" pitchFamily="2" charset="-34"/>
                  <a:ea typeface="Tahoma" panose="020B0604030504040204" pitchFamily="34" charset="0"/>
                  <a:cs typeface="Pridi" panose="00000500000000000000" pitchFamily="2" charset="-34"/>
                </a:rPr>
                <a:t>Mitigation Measures</a:t>
              </a:r>
              <a:endParaRPr kumimoji="0" lang="en-SG" sz="1800" i="0" u="none" strike="noStrike" kern="0" cap="none" spc="0" normalizeH="0" baseline="0" noProof="0" dirty="0">
                <a:solidFill>
                  <a:srgbClr val="272063"/>
                </a:solidFill>
                <a:effectLst/>
                <a:uLnTx/>
                <a:uFillTx/>
                <a:latin typeface="Pridi" panose="00000500000000000000" pitchFamily="2" charset="-34"/>
                <a:cs typeface="Pridi" panose="00000500000000000000" pitchFamily="2" charset="-34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2AF563E-42D0-446C-AB9F-7D044A000182}"/>
              </a:ext>
            </a:extLst>
          </p:cNvPr>
          <p:cNvGrpSpPr/>
          <p:nvPr/>
        </p:nvGrpSpPr>
        <p:grpSpPr>
          <a:xfrm>
            <a:off x="4689342" y="2310355"/>
            <a:ext cx="2520001" cy="2753921"/>
            <a:chOff x="3287156" y="2259541"/>
            <a:chExt cx="2520001" cy="2753921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3DD5677-0D15-4E5B-8B47-7A6717589379}"/>
                </a:ext>
              </a:extLst>
            </p:cNvPr>
            <p:cNvSpPr/>
            <p:nvPr/>
          </p:nvSpPr>
          <p:spPr>
            <a:xfrm>
              <a:off x="3287156" y="2493462"/>
              <a:ext cx="2520000" cy="2520000"/>
            </a:xfrm>
            <a:prstGeom prst="ellipse">
              <a:avLst/>
            </a:prstGeom>
            <a:solidFill>
              <a:srgbClr val="C00000">
                <a:lumMod val="60000"/>
                <a:lumOff val="40000"/>
              </a:srgbClr>
            </a:soli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100" b="0" i="0" u="none" strike="noStrike" kern="0" cap="none" spc="0" normalizeH="0" baseline="0" noProof="0" dirty="0">
                <a:solidFill>
                  <a:prstClr val="white"/>
                </a:solidFill>
                <a:effectLst/>
                <a:uLnTx/>
                <a:uFillTx/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B95F8FA-8FD1-448D-96DF-306A7ED88081}"/>
                </a:ext>
              </a:extLst>
            </p:cNvPr>
            <p:cNvSpPr/>
            <p:nvPr/>
          </p:nvSpPr>
          <p:spPr>
            <a:xfrm>
              <a:off x="3287157" y="2259541"/>
              <a:ext cx="2520000" cy="262156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11189"/>
                </a:avLst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0" i="0" u="none" strike="noStrike" kern="0" cap="none" spc="0" normalizeH="0" baseline="0" noProof="0" dirty="0">
                  <a:ln w="22225">
                    <a:noFill/>
                    <a:prstDash val="solid"/>
                  </a:ln>
                  <a:solidFill>
                    <a:schemeClr val="bg1"/>
                  </a:solidFill>
                  <a:effectLst/>
                  <a:uLnTx/>
                  <a:uFillTx/>
                  <a:latin typeface="Pridi" panose="00000500000000000000" pitchFamily="2" charset="-34"/>
                  <a:ea typeface="Tahoma" panose="020B0604030504040204" pitchFamily="34" charset="0"/>
                  <a:cs typeface="Pridi" panose="00000500000000000000" pitchFamily="2" charset="-34"/>
                </a:rPr>
                <a:t>Risks</a:t>
              </a:r>
              <a:endParaRPr kumimoji="0" lang="en-US" sz="2000" b="0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endParaRPr>
            </a:p>
          </p:txBody>
        </p:sp>
      </p:grpSp>
      <p:sp>
        <p:nvSpPr>
          <p:cNvPr id="97" name="Oval 96">
            <a:extLst>
              <a:ext uri="{FF2B5EF4-FFF2-40B4-BE49-F238E27FC236}">
                <a16:creationId xmlns:a16="http://schemas.microsoft.com/office/drawing/2014/main" id="{4FA0B881-F3FF-494C-A7C6-DC7B1C817392}"/>
              </a:ext>
            </a:extLst>
          </p:cNvPr>
          <p:cNvSpPr/>
          <p:nvPr/>
        </p:nvSpPr>
        <p:spPr>
          <a:xfrm>
            <a:off x="5139342" y="2982861"/>
            <a:ext cx="1620000" cy="16200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100" b="0" i="0" u="none" strike="noStrike" kern="0" cap="none" spc="0" normalizeH="0" baseline="0" noProof="0" dirty="0">
              <a:solidFill>
                <a:prstClr val="white"/>
              </a:solidFill>
              <a:effectLst/>
              <a:uLnTx/>
              <a:uFillTx/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EBD0B07A-EC50-417A-8952-F58C116A3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47" y="3250598"/>
            <a:ext cx="1107359" cy="1107359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775F5001-0DB9-4A2D-823F-D44FAD0D1EE0}"/>
              </a:ext>
            </a:extLst>
          </p:cNvPr>
          <p:cNvGrpSpPr/>
          <p:nvPr/>
        </p:nvGrpSpPr>
        <p:grpSpPr>
          <a:xfrm>
            <a:off x="3274185" y="1152330"/>
            <a:ext cx="8547791" cy="5400000"/>
            <a:chOff x="1871999" y="1101516"/>
            <a:chExt cx="8547791" cy="540000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278515D-F633-4DA5-89A5-20D465E10539}"/>
                </a:ext>
              </a:extLst>
            </p:cNvPr>
            <p:cNvSpPr/>
            <p:nvPr/>
          </p:nvSpPr>
          <p:spPr>
            <a:xfrm>
              <a:off x="1871999" y="1101516"/>
              <a:ext cx="5400000" cy="54000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100" b="0" i="0" u="none" strike="noStrike" kern="0" cap="none" spc="0" normalizeH="0" baseline="0" noProof="0" dirty="0">
                <a:solidFill>
                  <a:prstClr val="white"/>
                </a:solidFill>
                <a:effectLst/>
                <a:uLnTx/>
                <a:uFillTx/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8608935-67FC-49F8-928A-4522B3E17DC7}"/>
                </a:ext>
              </a:extLst>
            </p:cNvPr>
            <p:cNvSpPr/>
            <p:nvPr/>
          </p:nvSpPr>
          <p:spPr>
            <a:xfrm>
              <a:off x="6507126" y="5677786"/>
              <a:ext cx="871869" cy="499730"/>
            </a:xfrm>
            <a:custGeom>
              <a:avLst/>
              <a:gdLst>
                <a:gd name="connsiteX0" fmla="*/ 0 w 871869"/>
                <a:gd name="connsiteY0" fmla="*/ 0 h 499730"/>
                <a:gd name="connsiteX1" fmla="*/ 457200 w 871869"/>
                <a:gd name="connsiteY1" fmla="*/ 489098 h 499730"/>
                <a:gd name="connsiteX2" fmla="*/ 871869 w 871869"/>
                <a:gd name="connsiteY2" fmla="*/ 499730 h 49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1869" h="499730">
                  <a:moveTo>
                    <a:pt x="0" y="0"/>
                  </a:moveTo>
                  <a:lnTo>
                    <a:pt x="457200" y="489098"/>
                  </a:lnTo>
                  <a:lnTo>
                    <a:pt x="871869" y="499730"/>
                  </a:lnTo>
                </a:path>
              </a:pathLst>
            </a:custGeom>
            <a:noFill/>
            <a:ln w="254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>
                <a:solidFill>
                  <a:prstClr val="white"/>
                </a:solidFill>
                <a:effectLst/>
                <a:uLnTx/>
                <a:uFillTx/>
                <a:latin typeface="Pridi" panose="00000500000000000000" pitchFamily="2" charset="-34"/>
                <a:cs typeface="Pridi" panose="00000500000000000000" pitchFamily="2" charset="-34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515FB476-516B-489D-9248-EA2D0E2FA88F}"/>
                </a:ext>
              </a:extLst>
            </p:cNvPr>
            <p:cNvSpPr txBox="1"/>
            <p:nvPr/>
          </p:nvSpPr>
          <p:spPr>
            <a:xfrm>
              <a:off x="7354527" y="5947154"/>
              <a:ext cx="30652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1" i="0" u="none" strike="noStrike" kern="0" cap="none" spc="0" normalizeH="0" baseline="0" noProof="0" dirty="0">
                  <a:solidFill>
                    <a:srgbClr val="C00000"/>
                  </a:solidFill>
                  <a:effectLst/>
                  <a:uLnTx/>
                  <a:uFillTx/>
                  <a:latin typeface="Pridi" panose="00000500000000000000" pitchFamily="2" charset="-34"/>
                  <a:ea typeface="Tahoma" panose="020B0604030504040204" pitchFamily="34" charset="0"/>
                  <a:cs typeface="Pridi" panose="00000500000000000000" pitchFamily="2" charset="-34"/>
                </a:rPr>
                <a:t>Whistleblowing channel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2198BC1-6CDE-42CB-BF6C-529405108145}"/>
              </a:ext>
            </a:extLst>
          </p:cNvPr>
          <p:cNvGrpSpPr/>
          <p:nvPr/>
        </p:nvGrpSpPr>
        <p:grpSpPr>
          <a:xfrm>
            <a:off x="1137478" y="1044330"/>
            <a:ext cx="7639528" cy="5616000"/>
            <a:chOff x="-264708" y="993516"/>
            <a:chExt cx="7639528" cy="5616000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2624FBE-E299-434B-9342-FF17F331E0F8}"/>
                </a:ext>
              </a:extLst>
            </p:cNvPr>
            <p:cNvSpPr/>
            <p:nvPr/>
          </p:nvSpPr>
          <p:spPr>
            <a:xfrm>
              <a:off x="1758820" y="993516"/>
              <a:ext cx="5616000" cy="5616000"/>
            </a:xfrm>
            <a:prstGeom prst="ellipse">
              <a:avLst/>
            </a:prstGeom>
            <a:noFill/>
            <a:ln w="6350" cap="flat" cmpd="sng" algn="ctr">
              <a:solidFill>
                <a:srgbClr val="C00000"/>
              </a:solidFill>
              <a:prstDash val="sysDot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100" b="0" i="0" u="none" strike="noStrike" kern="0" cap="none" spc="0" normalizeH="0" baseline="0" noProof="0" dirty="0">
                <a:solidFill>
                  <a:prstClr val="white"/>
                </a:solidFill>
                <a:effectLst/>
                <a:uLnTx/>
                <a:uFillTx/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3EBA16F-457D-4135-ABEF-48212AB8593D}"/>
                </a:ext>
              </a:extLst>
            </p:cNvPr>
            <p:cNvSpPr/>
            <p:nvPr/>
          </p:nvSpPr>
          <p:spPr>
            <a:xfrm>
              <a:off x="1789471" y="5624052"/>
              <a:ext cx="599768" cy="294967"/>
            </a:xfrm>
            <a:custGeom>
              <a:avLst/>
              <a:gdLst>
                <a:gd name="connsiteX0" fmla="*/ 599768 w 599768"/>
                <a:gd name="connsiteY0" fmla="*/ 0 h 294967"/>
                <a:gd name="connsiteX1" fmla="*/ 245806 w 599768"/>
                <a:gd name="connsiteY1" fmla="*/ 294967 h 294967"/>
                <a:gd name="connsiteX2" fmla="*/ 0 w 599768"/>
                <a:gd name="connsiteY2" fmla="*/ 294967 h 2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9768" h="294967">
                  <a:moveTo>
                    <a:pt x="599768" y="0"/>
                  </a:moveTo>
                  <a:lnTo>
                    <a:pt x="245806" y="294967"/>
                  </a:lnTo>
                  <a:lnTo>
                    <a:pt x="0" y="294967"/>
                  </a:lnTo>
                </a:path>
              </a:pathLst>
            </a:custGeom>
            <a:noFill/>
            <a:ln w="25400" cap="flat" cmpd="sng" algn="ctr">
              <a:solidFill>
                <a:srgbClr val="003C78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>
                <a:solidFill>
                  <a:prstClr val="white"/>
                </a:solidFill>
                <a:effectLst/>
                <a:uLnTx/>
                <a:uFillTx/>
                <a:latin typeface="Pridi" panose="00000500000000000000" pitchFamily="2" charset="-34"/>
                <a:cs typeface="Pridi" panose="00000500000000000000" pitchFamily="2" charset="-34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85C7E9A-0B08-465D-A26F-5232ED9AF57D}"/>
                </a:ext>
              </a:extLst>
            </p:cNvPr>
            <p:cNvSpPr/>
            <p:nvPr/>
          </p:nvSpPr>
          <p:spPr>
            <a:xfrm>
              <a:off x="-264708" y="5733215"/>
              <a:ext cx="2138088" cy="4770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000" b="1" i="0" u="none" strike="noStrike" kern="0" cap="none" spc="0" normalizeH="0" baseline="0" noProof="0" dirty="0">
                  <a:solidFill>
                    <a:srgbClr val="003C78"/>
                  </a:solidFill>
                  <a:effectLst/>
                  <a:uLnTx/>
                  <a:uFillTx/>
                  <a:latin typeface="Pridi" panose="00000500000000000000" pitchFamily="2" charset="-34"/>
                  <a:ea typeface="Tahoma" panose="020B0604030504040204" pitchFamily="34" charset="0"/>
                  <a:cs typeface="Pridi" panose="00000500000000000000" pitchFamily="2" charset="-34"/>
                </a:rPr>
                <a:t>Improvement</a:t>
              </a:r>
            </a:p>
          </p:txBody>
        </p:sp>
      </p:grpSp>
      <p:pic>
        <p:nvPicPr>
          <p:cNvPr id="107" name="Picture 2" descr="Burglar, Crime, Criminal, Theft, Thief, Man, Person">
            <a:extLst>
              <a:ext uri="{FF2B5EF4-FFF2-40B4-BE49-F238E27FC236}">
                <a16:creationId xmlns:a16="http://schemas.microsoft.com/office/drawing/2014/main" id="{D0B1FA2B-45FE-4989-9749-8AD0C98D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19" y="1847882"/>
            <a:ext cx="1239503" cy="179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03DBE57-AC77-49B9-9349-476287546AD0}"/>
              </a:ext>
            </a:extLst>
          </p:cNvPr>
          <p:cNvSpPr/>
          <p:nvPr/>
        </p:nvSpPr>
        <p:spPr>
          <a:xfrm flipV="1">
            <a:off x="0" y="547050"/>
            <a:ext cx="1325880" cy="149076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3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D1F81C7-2168-43B7-AEDD-5502B1974D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/>
          <a:stretch/>
        </p:blipFill>
        <p:spPr>
          <a:xfrm>
            <a:off x="10019270" y="0"/>
            <a:ext cx="1410730" cy="886510"/>
          </a:xfrm>
          <a:prstGeom prst="rect">
            <a:avLst/>
          </a:prstGeom>
        </p:spPr>
      </p:pic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323031C4-1AE6-44B1-AA77-9399469E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468" y="6356350"/>
            <a:ext cx="466532" cy="365125"/>
          </a:xfrm>
        </p:spPr>
        <p:txBody>
          <a:bodyPr/>
          <a:lstStyle/>
          <a:p>
            <a:fld id="{63CED761-7ED0-4E99-A890-B8CB33D3ACEB}" type="slidenum">
              <a:rPr lang="th-TH" smtClean="0"/>
              <a:t>11</a:t>
            </a:fld>
            <a:endParaRPr lang="th-TH"/>
          </a:p>
        </p:txBody>
      </p:sp>
      <p:sp>
        <p:nvSpPr>
          <p:cNvPr id="35" name="Title 5">
            <a:extLst>
              <a:ext uri="{FF2B5EF4-FFF2-40B4-BE49-F238E27FC236}">
                <a16:creationId xmlns:a16="http://schemas.microsoft.com/office/drawing/2014/main" id="{294607BF-1FCB-4934-8D5D-0145FB74CE9D}"/>
              </a:ext>
            </a:extLst>
          </p:cNvPr>
          <p:cNvSpPr txBox="1">
            <a:spLocks/>
          </p:cNvSpPr>
          <p:nvPr/>
        </p:nvSpPr>
        <p:spPr>
          <a:xfrm>
            <a:off x="7995364" y="5976302"/>
            <a:ext cx="4133195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h-TH" sz="1100" dirty="0">
                <a:solidFill>
                  <a:schemeClr val="bg1">
                    <a:lumMod val="65000"/>
                  </a:schemeClr>
                </a:solidFill>
                <a:latin typeface="Pridi ExtraLight" panose="00000300000000000000" pitchFamily="2" charset="-34"/>
                <a:cs typeface="Pridi ExtraLight" panose="00000300000000000000" pitchFamily="2" charset="-34"/>
              </a:rPr>
              <a:t>บทบาทผู้บริหารและพนักงานในการต่อต้านทุจริตคอร์รัปชัน</a:t>
            </a:r>
          </a:p>
        </p:txBody>
      </p:sp>
    </p:spTree>
    <p:extLst>
      <p:ext uri="{BB962C8B-B14F-4D97-AF65-F5344CB8AC3E}">
        <p14:creationId xmlns:p14="http://schemas.microsoft.com/office/powerpoint/2010/main" val="310625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FE9FE-8CC2-4E32-B38D-A7F22ED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12</a:t>
            </a:fld>
            <a:endParaRPr lang="th-TH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31DB30D6-4D99-494F-8788-2337930E2514}"/>
              </a:ext>
            </a:extLst>
          </p:cNvPr>
          <p:cNvSpPr txBox="1">
            <a:spLocks/>
          </p:cNvSpPr>
          <p:nvPr/>
        </p:nvSpPr>
        <p:spPr>
          <a:xfrm>
            <a:off x="7995364" y="5976302"/>
            <a:ext cx="4133195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h-TH" sz="1100" dirty="0">
                <a:solidFill>
                  <a:schemeClr val="bg1">
                    <a:lumMod val="65000"/>
                  </a:schemeClr>
                </a:solidFill>
                <a:latin typeface="Pridi ExtraLight" panose="00000300000000000000" pitchFamily="2" charset="-34"/>
                <a:cs typeface="Pridi ExtraLight" panose="00000300000000000000" pitchFamily="2" charset="-34"/>
              </a:rPr>
              <a:t>บทบาทผู้บริหารและพนักงานในการต่อต้านทุจริตคอร์รัปชัน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DF1ED2-5C74-4401-AA34-EA6F8A35D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0" y="136525"/>
            <a:ext cx="639574" cy="6139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7EE0E9-3A09-44CE-80A8-A471BA1E3A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/>
          <a:stretch/>
        </p:blipFill>
        <p:spPr>
          <a:xfrm>
            <a:off x="10019270" y="0"/>
            <a:ext cx="1410730" cy="886510"/>
          </a:xfrm>
          <a:prstGeom prst="rect">
            <a:avLst/>
          </a:prstGeom>
        </p:spPr>
      </p:pic>
      <p:sp>
        <p:nvSpPr>
          <p:cNvPr id="24" name="Title 4">
            <a:extLst>
              <a:ext uri="{FF2B5EF4-FFF2-40B4-BE49-F238E27FC236}">
                <a16:creationId xmlns:a16="http://schemas.microsoft.com/office/drawing/2014/main" id="{2515FCED-16E1-4507-AF3D-11BE4F97F24E}"/>
              </a:ext>
            </a:extLst>
          </p:cNvPr>
          <p:cNvSpPr txBox="1">
            <a:spLocks/>
          </p:cNvSpPr>
          <p:nvPr/>
        </p:nvSpPr>
        <p:spPr>
          <a:xfrm>
            <a:off x="1507599" y="5128102"/>
            <a:ext cx="9987613" cy="10759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600" dirty="0">
                <a:solidFill>
                  <a:srgbClr val="003C78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#4 Develop Anti-Corruption Culture</a:t>
            </a:r>
            <a:r>
              <a:rPr lang="en-SG" sz="2600" dirty="0">
                <a:solidFill>
                  <a:srgbClr val="C0000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: Tone at the Top / Clear targets / Everyone participates</a:t>
            </a:r>
            <a:endParaRPr lang="th-TH" sz="2600" dirty="0">
              <a:solidFill>
                <a:srgbClr val="C00000"/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  <a:p>
            <a:endParaRPr lang="en-US" sz="2600" dirty="0">
              <a:solidFill>
                <a:schemeClr val="bg1"/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  <a:p>
            <a:endParaRPr lang="en-SG" sz="2600" dirty="0">
              <a:solidFill>
                <a:schemeClr val="bg1"/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  <a:p>
            <a:r>
              <a:rPr lang="th-TH" sz="2600" dirty="0">
                <a:solidFill>
                  <a:schemeClr val="bg1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AF2F7CD-26E7-4806-82EC-385BC4C38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341" y="3684519"/>
            <a:ext cx="914400" cy="764219"/>
          </a:xfrm>
          <a:prstGeom prst="roundRect">
            <a:avLst/>
          </a:prstGeom>
          <a:noFill/>
          <a:ln w="28575">
            <a:solidFill>
              <a:srgbClr val="00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pic>
        <p:nvPicPr>
          <p:cNvPr id="12290" name="Picture 2" descr="Handshake, Meeting, Transaction, Hand">
            <a:extLst>
              <a:ext uri="{FF2B5EF4-FFF2-40B4-BE49-F238E27FC236}">
                <a16:creationId xmlns:a16="http://schemas.microsoft.com/office/drawing/2014/main" id="{59C92B0E-8F77-46A1-A217-F18B836C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93" y="3749429"/>
            <a:ext cx="720831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14">
            <a:extLst>
              <a:ext uri="{FF2B5EF4-FFF2-40B4-BE49-F238E27FC236}">
                <a16:creationId xmlns:a16="http://schemas.microsoft.com/office/drawing/2014/main" id="{BB4FB918-D539-4CB1-8960-C9661115A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0562" y="1152330"/>
            <a:ext cx="914400" cy="764219"/>
          </a:xfrm>
          <a:prstGeom prst="roundRect">
            <a:avLst/>
          </a:prstGeom>
          <a:noFill/>
          <a:ln w="28575">
            <a:solidFill>
              <a:srgbClr val="00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pic>
        <p:nvPicPr>
          <p:cNvPr id="27" name="Graphic 26" descr="Target Audience">
            <a:extLst>
              <a:ext uri="{FF2B5EF4-FFF2-40B4-BE49-F238E27FC236}">
                <a16:creationId xmlns:a16="http://schemas.microsoft.com/office/drawing/2014/main" id="{E20F666E-835F-421E-B884-AEFD713D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642" y="1176749"/>
            <a:ext cx="736836" cy="736836"/>
          </a:xfrm>
          <a:prstGeom prst="round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BA03E0D-820C-4A3B-8C0F-3CB0C0630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861" y="2453097"/>
            <a:ext cx="914400" cy="764219"/>
          </a:xfrm>
          <a:prstGeom prst="roundRect">
            <a:avLst/>
          </a:prstGeom>
          <a:noFill/>
          <a:ln w="28575">
            <a:solidFill>
              <a:srgbClr val="00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pic>
        <p:nvPicPr>
          <p:cNvPr id="29" name="Graphic 28" descr="Megaphone1">
            <a:extLst>
              <a:ext uri="{FF2B5EF4-FFF2-40B4-BE49-F238E27FC236}">
                <a16:creationId xmlns:a16="http://schemas.microsoft.com/office/drawing/2014/main" id="{A2E31ED4-9FAE-440A-8CC3-BA185CF442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90237" y="2470902"/>
            <a:ext cx="728607" cy="72860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EE25F48-DF93-4D8A-9D9C-E904575AD7FB}"/>
              </a:ext>
            </a:extLst>
          </p:cNvPr>
          <p:cNvSpPr/>
          <p:nvPr/>
        </p:nvSpPr>
        <p:spPr>
          <a:xfrm flipV="1">
            <a:off x="0" y="544366"/>
            <a:ext cx="1325880" cy="149076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3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4E5A67-B335-43D9-9D64-066671AB23ED}"/>
              </a:ext>
            </a:extLst>
          </p:cNvPr>
          <p:cNvSpPr txBox="1"/>
          <p:nvPr/>
        </p:nvSpPr>
        <p:spPr>
          <a:xfrm>
            <a:off x="1507599" y="2588983"/>
            <a:ext cx="93726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600" b="1" dirty="0">
                <a:solidFill>
                  <a:srgbClr val="003C78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#2 Effective Controls</a:t>
            </a:r>
            <a:endParaRPr lang="th-TH" sz="2600" b="1" dirty="0">
              <a:solidFill>
                <a:srgbClr val="003C78"/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D60E7800-78D9-4E65-9B86-A023242ACE85}"/>
              </a:ext>
            </a:extLst>
          </p:cNvPr>
          <p:cNvSpPr txBox="1">
            <a:spLocks/>
          </p:cNvSpPr>
          <p:nvPr/>
        </p:nvSpPr>
        <p:spPr>
          <a:xfrm>
            <a:off x="1507599" y="1413216"/>
            <a:ext cx="9987613" cy="6139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sz="2600" dirty="0">
                <a:solidFill>
                  <a:srgbClr val="003C78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#1 Good Risk Assessment </a:t>
            </a:r>
            <a:r>
              <a:rPr lang="en-SG" sz="2600" dirty="0">
                <a:solidFill>
                  <a:srgbClr val="C0000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(LOCAL CONTEXT)</a:t>
            </a:r>
            <a:endParaRPr lang="th-TH" sz="2600" dirty="0">
              <a:solidFill>
                <a:srgbClr val="C00000"/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6DDD3E1-DB3E-4E67-84C0-59BB349414EF}"/>
              </a:ext>
            </a:extLst>
          </p:cNvPr>
          <p:cNvSpPr txBox="1">
            <a:spLocks/>
          </p:cNvSpPr>
          <p:nvPr/>
        </p:nvSpPr>
        <p:spPr>
          <a:xfrm>
            <a:off x="1325880" y="212786"/>
            <a:ext cx="9351062" cy="90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G" sz="3600" b="1" dirty="0">
                <a:solidFill>
                  <a:srgbClr val="00206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Success Factors in Preventing Bribery</a:t>
            </a:r>
            <a:endParaRPr lang="th-TH" sz="3600" b="1" dirty="0">
              <a:solidFill>
                <a:srgbClr val="002060"/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</p:txBody>
      </p:sp>
      <p:sp>
        <p:nvSpPr>
          <p:cNvPr id="19" name="Hexagon 17">
            <a:extLst>
              <a:ext uri="{FF2B5EF4-FFF2-40B4-BE49-F238E27FC236}">
                <a16:creationId xmlns:a16="http://schemas.microsoft.com/office/drawing/2014/main" id="{79FFD54E-E395-48FD-99FF-D48450BCC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0562" y="5102808"/>
            <a:ext cx="914400" cy="764219"/>
          </a:xfrm>
          <a:prstGeom prst="roundRect">
            <a:avLst/>
          </a:prstGeom>
          <a:noFill/>
          <a:ln w="28575">
            <a:solidFill>
              <a:srgbClr val="003C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pic>
        <p:nvPicPr>
          <p:cNvPr id="20" name="Graphic 19" descr="Clipboard">
            <a:extLst>
              <a:ext uri="{FF2B5EF4-FFF2-40B4-BE49-F238E27FC236}">
                <a16:creationId xmlns:a16="http://schemas.microsoft.com/office/drawing/2014/main" id="{D60DD10E-9DD7-4D4C-9E91-2A8C39D1D6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55642" y="5085001"/>
            <a:ext cx="764219" cy="764219"/>
          </a:xfrm>
          <a:prstGeom prst="round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14222D-BF03-FFCE-906A-6036F55E3226}"/>
              </a:ext>
            </a:extLst>
          </p:cNvPr>
          <p:cNvSpPr txBox="1"/>
          <p:nvPr/>
        </p:nvSpPr>
        <p:spPr>
          <a:xfrm>
            <a:off x="1507599" y="3777758"/>
            <a:ext cx="1148813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600" b="1" dirty="0">
                <a:solidFill>
                  <a:srgbClr val="003C78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#3 Clear Policies and Procedures (Thai) / Real Implementation</a:t>
            </a:r>
            <a:endParaRPr lang="en-SG" sz="2600" dirty="0"/>
          </a:p>
        </p:txBody>
      </p:sp>
    </p:spTree>
    <p:extLst>
      <p:ext uri="{BB962C8B-B14F-4D97-AF65-F5344CB8AC3E}">
        <p14:creationId xmlns:p14="http://schemas.microsoft.com/office/powerpoint/2010/main" val="14455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FE9FE-8CC2-4E32-B38D-A7F22ED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13</a:t>
            </a:fld>
            <a:endParaRPr lang="th-TH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9C0D574-7DA7-4E56-830C-2F6B57C51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52"/>
          <a:stretch/>
        </p:blipFill>
        <p:spPr>
          <a:xfrm>
            <a:off x="2557670" y="15710"/>
            <a:ext cx="7630057" cy="68422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31A558-7155-4413-BAC9-AE77509EEC83}"/>
              </a:ext>
            </a:extLst>
          </p:cNvPr>
          <p:cNvSpPr/>
          <p:nvPr/>
        </p:nvSpPr>
        <p:spPr>
          <a:xfrm>
            <a:off x="1961322" y="6356350"/>
            <a:ext cx="1616765" cy="501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159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FE9FE-8CC2-4E32-B38D-A7F22ED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14</a:t>
            </a:fld>
            <a:endParaRPr lang="th-TH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DAA67C9-F0E8-4B39-ACBB-D5A480E17F9F}"/>
              </a:ext>
            </a:extLst>
          </p:cNvPr>
          <p:cNvSpPr txBox="1">
            <a:spLocks/>
          </p:cNvSpPr>
          <p:nvPr/>
        </p:nvSpPr>
        <p:spPr>
          <a:xfrm>
            <a:off x="1325880" y="212786"/>
            <a:ext cx="8881110" cy="900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G" sz="3200" b="1" dirty="0">
                <a:solidFill>
                  <a:srgbClr val="00206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Elements of Success in Fighting Corruption</a:t>
            </a:r>
            <a:endParaRPr lang="th-TH" sz="3200" b="1" dirty="0">
              <a:solidFill>
                <a:srgbClr val="002060"/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D61FC7-1E8A-4A08-AD76-76609238B34F}"/>
              </a:ext>
            </a:extLst>
          </p:cNvPr>
          <p:cNvSpPr/>
          <p:nvPr/>
        </p:nvSpPr>
        <p:spPr>
          <a:xfrm flipV="1">
            <a:off x="0" y="544366"/>
            <a:ext cx="1325880" cy="149076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3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DF1ED2-5C74-4401-AA34-EA6F8A35D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0" y="136525"/>
            <a:ext cx="639574" cy="6139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7EE0E9-3A09-44CE-80A8-A471BA1E3A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/>
          <a:stretch/>
        </p:blipFill>
        <p:spPr>
          <a:xfrm>
            <a:off x="10019270" y="0"/>
            <a:ext cx="1410730" cy="886510"/>
          </a:xfrm>
          <a:prstGeom prst="rect">
            <a:avLst/>
          </a:prstGeom>
        </p:spPr>
      </p:pic>
      <p:sp>
        <p:nvSpPr>
          <p:cNvPr id="27" name="Title 5">
            <a:extLst>
              <a:ext uri="{FF2B5EF4-FFF2-40B4-BE49-F238E27FC236}">
                <a16:creationId xmlns:a16="http://schemas.microsoft.com/office/drawing/2014/main" id="{26711868-3624-4F23-9DB3-CDB9BA640290}"/>
              </a:ext>
            </a:extLst>
          </p:cNvPr>
          <p:cNvSpPr txBox="1">
            <a:spLocks/>
          </p:cNvSpPr>
          <p:nvPr/>
        </p:nvSpPr>
        <p:spPr>
          <a:xfrm>
            <a:off x="7995364" y="5976302"/>
            <a:ext cx="4133195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h-TH" sz="1100" dirty="0">
                <a:solidFill>
                  <a:schemeClr val="bg1">
                    <a:lumMod val="65000"/>
                  </a:schemeClr>
                </a:solidFill>
                <a:latin typeface="Pridi ExtraLight" panose="00000300000000000000" pitchFamily="2" charset="-34"/>
                <a:cs typeface="Pridi ExtraLight" panose="00000300000000000000" pitchFamily="2" charset="-34"/>
              </a:rPr>
              <a:t>บทบาทผู้บริหารและพนักงานในการต่อต้านทุจริตคอร์รัปชัน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3803123" y="2714333"/>
            <a:ext cx="3779520" cy="261112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27511" y="5463738"/>
            <a:ext cx="1695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600" b="1" dirty="0"/>
              <a:t>Practise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3B2F4-FBE5-43E3-B69E-DEAC93C95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469" y="4194328"/>
            <a:ext cx="1263855" cy="13906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8DDD0B-6E7C-4F27-B41C-5B5DC90F6EA6}"/>
              </a:ext>
            </a:extLst>
          </p:cNvPr>
          <p:cNvSpPr txBox="1"/>
          <p:nvPr/>
        </p:nvSpPr>
        <p:spPr>
          <a:xfrm>
            <a:off x="6360385" y="1689212"/>
            <a:ext cx="177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600" b="1" dirty="0"/>
              <a:t>Mindset</a:t>
            </a:r>
            <a:endParaRPr lang="en-US" sz="3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719589-C6F7-472C-910D-7AC4B9944A5F}"/>
              </a:ext>
            </a:extLst>
          </p:cNvPr>
          <p:cNvSpPr txBox="1"/>
          <p:nvPr/>
        </p:nvSpPr>
        <p:spPr>
          <a:xfrm>
            <a:off x="7160638" y="5445592"/>
            <a:ext cx="2719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3600" b="1" dirty="0"/>
              <a:t>Tools Process</a:t>
            </a:r>
            <a:endParaRPr lang="en-US" sz="3600" b="1" dirty="0"/>
          </a:p>
        </p:txBody>
      </p:sp>
      <p:pic>
        <p:nvPicPr>
          <p:cNvPr id="18" name="Picture 2" descr="Compass, Navigation, Direction">
            <a:extLst>
              <a:ext uri="{FF2B5EF4-FFF2-40B4-BE49-F238E27FC236}">
                <a16:creationId xmlns:a16="http://schemas.microsoft.com/office/drawing/2014/main" id="{4D5062D2-A750-4BFB-9993-278E4CD72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1"/>
          <a:stretch/>
        </p:blipFill>
        <p:spPr bwMode="auto">
          <a:xfrm>
            <a:off x="5076774" y="1113471"/>
            <a:ext cx="1257075" cy="137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Tool, Pliers, Screwdriver, Construction">
            <a:extLst>
              <a:ext uri="{FF2B5EF4-FFF2-40B4-BE49-F238E27FC236}">
                <a16:creationId xmlns:a16="http://schemas.microsoft.com/office/drawing/2014/main" id="{595C6A5C-513F-4C26-94FC-57127EA1F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008" y="4275490"/>
            <a:ext cx="1318644" cy="122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8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ghtning, Thunder, Lightning Storm">
            <a:extLst>
              <a:ext uri="{FF2B5EF4-FFF2-40B4-BE49-F238E27FC236}">
                <a16:creationId xmlns:a16="http://schemas.microsoft.com/office/drawing/2014/main" id="{39B2B1B7-AE7C-4364-81E2-3D211C5C5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BD90AE-4AB6-45A5-A83C-98F463BB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2</a:t>
            </a:fld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C348F-5BDE-4000-AC4F-8E0B76AB2E24}"/>
              </a:ext>
            </a:extLst>
          </p:cNvPr>
          <p:cNvSpPr/>
          <p:nvPr/>
        </p:nvSpPr>
        <p:spPr>
          <a:xfrm flipV="1">
            <a:off x="0" y="826927"/>
            <a:ext cx="1325880" cy="149076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3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814CDFB8-A8B6-4B70-9D90-75C89BECEF08}"/>
              </a:ext>
            </a:extLst>
          </p:cNvPr>
          <p:cNvSpPr txBox="1">
            <a:spLocks/>
          </p:cNvSpPr>
          <p:nvPr/>
        </p:nvSpPr>
        <p:spPr>
          <a:xfrm>
            <a:off x="7995364" y="5976302"/>
            <a:ext cx="4133195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h-TH" sz="1100" dirty="0">
                <a:solidFill>
                  <a:schemeClr val="bg1">
                    <a:lumMod val="65000"/>
                  </a:schemeClr>
                </a:solidFill>
                <a:latin typeface="Pridi ExtraLight" panose="00000300000000000000" pitchFamily="2" charset="-34"/>
                <a:cs typeface="Pridi ExtraLight" panose="00000300000000000000" pitchFamily="2" charset="-34"/>
              </a:rPr>
              <a:t>บทบาทผู้บริหารและพนักงานในการต่อต้านทุจริตคอร์รัปชัน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B5AA24-5FB5-4F43-BF53-5CFC82AB5C70}"/>
              </a:ext>
            </a:extLst>
          </p:cNvPr>
          <p:cNvGrpSpPr/>
          <p:nvPr/>
        </p:nvGrpSpPr>
        <p:grpSpPr>
          <a:xfrm>
            <a:off x="2806700" y="267304"/>
            <a:ext cx="6089045" cy="6135212"/>
            <a:chOff x="2806700" y="267304"/>
            <a:chExt cx="6089045" cy="6135212"/>
          </a:xfrm>
        </p:grpSpPr>
        <p:pic>
          <p:nvPicPr>
            <p:cNvPr id="1026" name="Picture 2" descr="May be an image of sky and text">
              <a:extLst>
                <a:ext uri="{FF2B5EF4-FFF2-40B4-BE49-F238E27FC236}">
                  <a16:creationId xmlns:a16="http://schemas.microsoft.com/office/drawing/2014/main" id="{6F1CF075-3546-48C7-BEF0-373D303B3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700" y="267304"/>
              <a:ext cx="6089045" cy="6089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1C7FDB-B433-4DB7-9DED-8C5DA452011C}"/>
                </a:ext>
              </a:extLst>
            </p:cNvPr>
            <p:cNvSpPr txBox="1"/>
            <p:nvPr/>
          </p:nvSpPr>
          <p:spPr>
            <a:xfrm>
              <a:off x="2806701" y="3709471"/>
              <a:ext cx="5377846" cy="269304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endParaRPr lang="en-SG" sz="1800" b="1" i="0" dirty="0">
                <a:solidFill>
                  <a:schemeClr val="bg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algn="ctr"/>
              <a:r>
                <a:rPr lang="en-SG" sz="3600" b="1" i="0" dirty="0">
                  <a:solidFill>
                    <a:schemeClr val="bg1"/>
                  </a:solidFill>
                  <a:effectLst/>
                  <a:latin typeface="Browallia New" panose="020B0604020202020204" pitchFamily="34" charset="-34"/>
                  <a:cs typeface="Browallia New" panose="020B0604020202020204" pitchFamily="34" charset="-34"/>
                </a:rPr>
                <a:t>Thai economy no longer a subject of global interest </a:t>
              </a:r>
            </a:p>
            <a:p>
              <a:pPr algn="ctr"/>
              <a:endParaRPr lang="en-SG" sz="1200" b="1" i="0" dirty="0">
                <a:solidFill>
                  <a:schemeClr val="bg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algn="ctr"/>
              <a:endParaRPr lang="en-SG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  <a:p>
              <a:pPr algn="ctr"/>
              <a:r>
                <a:rPr lang="en-SG" b="1" i="0" dirty="0">
                  <a:solidFill>
                    <a:schemeClr val="bg1"/>
                  </a:solidFill>
                  <a:effectLst/>
                  <a:latin typeface="Browallia New" panose="020B0604020202020204" pitchFamily="34" charset="-34"/>
                  <a:cs typeface="Browallia New" panose="020B0604020202020204" pitchFamily="34" charset="-34"/>
                </a:rPr>
                <a:t>– KKP Research</a:t>
              </a:r>
            </a:p>
            <a:p>
              <a:pPr algn="ctr"/>
              <a:endParaRPr lang="en-SG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B46882-0A6D-4E3B-A7FD-07CC584F77A3}"/>
              </a:ext>
            </a:extLst>
          </p:cNvPr>
          <p:cNvGrpSpPr/>
          <p:nvPr/>
        </p:nvGrpSpPr>
        <p:grpSpPr>
          <a:xfrm>
            <a:off x="8184546" y="267303"/>
            <a:ext cx="2676022" cy="6089046"/>
            <a:chOff x="8184546" y="267303"/>
            <a:chExt cx="2676022" cy="60890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CE3752F-21A7-4BA4-9FBB-D2E0E284A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84546" y="267303"/>
              <a:ext cx="2676022" cy="608904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07429F-2DEC-41D2-A833-2BACE7F4F957}"/>
                </a:ext>
              </a:extLst>
            </p:cNvPr>
            <p:cNvSpPr txBox="1"/>
            <p:nvPr/>
          </p:nvSpPr>
          <p:spPr>
            <a:xfrm>
              <a:off x="9191390" y="420634"/>
              <a:ext cx="1594535" cy="1015663"/>
            </a:xfrm>
            <a:prstGeom prst="rect">
              <a:avLst/>
            </a:prstGeom>
            <a:solidFill>
              <a:srgbClr val="FB000A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000" b="1" dirty="0">
                  <a:solidFill>
                    <a:schemeClr val="bg1"/>
                  </a:solidFill>
                </a:rPr>
                <a:t>Reduction in foreign investment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277E56A-D9F0-4FCD-9F6D-B9A895D36C0E}"/>
                </a:ext>
              </a:extLst>
            </p:cNvPr>
            <p:cNvSpPr txBox="1"/>
            <p:nvPr/>
          </p:nvSpPr>
          <p:spPr>
            <a:xfrm>
              <a:off x="9152633" y="1626512"/>
              <a:ext cx="1594535" cy="1015663"/>
            </a:xfrm>
            <a:prstGeom prst="rect">
              <a:avLst/>
            </a:prstGeom>
            <a:solidFill>
              <a:srgbClr val="D9011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000" b="1" dirty="0">
                  <a:solidFill>
                    <a:schemeClr val="bg1"/>
                  </a:solidFill>
                </a:rPr>
                <a:t>Slow export growth</a:t>
              </a:r>
            </a:p>
            <a:p>
              <a:endParaRPr lang="en-SG" sz="20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7758C7-AE9C-4149-9DBD-8C247B33D008}"/>
                </a:ext>
              </a:extLst>
            </p:cNvPr>
            <p:cNvSpPr txBox="1"/>
            <p:nvPr/>
          </p:nvSpPr>
          <p:spPr>
            <a:xfrm>
              <a:off x="9152633" y="2832390"/>
              <a:ext cx="1594535" cy="1015663"/>
            </a:xfrm>
            <a:prstGeom prst="rect">
              <a:avLst/>
            </a:prstGeom>
            <a:solidFill>
              <a:srgbClr val="BB131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000" b="1" dirty="0">
                  <a:solidFill>
                    <a:schemeClr val="bg1"/>
                  </a:solidFill>
                </a:rPr>
                <a:t>“Dusty innovation”</a:t>
              </a:r>
            </a:p>
            <a:p>
              <a:endParaRPr lang="en-SG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0E8F15-3EFE-4212-8063-D02D94173806}"/>
                </a:ext>
              </a:extLst>
            </p:cNvPr>
            <p:cNvSpPr txBox="1"/>
            <p:nvPr/>
          </p:nvSpPr>
          <p:spPr>
            <a:xfrm>
              <a:off x="9152633" y="4018175"/>
              <a:ext cx="1594535" cy="1015663"/>
            </a:xfrm>
            <a:prstGeom prst="rect">
              <a:avLst/>
            </a:prstGeom>
            <a:solidFill>
              <a:srgbClr val="A50F0E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000" b="1" dirty="0">
                  <a:solidFill>
                    <a:schemeClr val="bg1"/>
                  </a:solidFill>
                </a:rPr>
                <a:t>Record income gap/</a:t>
              </a:r>
            </a:p>
            <a:p>
              <a:r>
                <a:rPr lang="en-SG" sz="2000" b="1" dirty="0">
                  <a:solidFill>
                    <a:schemeClr val="bg1"/>
                  </a:solidFill>
                </a:rPr>
                <a:t>inequality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3397B6-DC20-46C6-8AA5-390F82AEBD27}"/>
                </a:ext>
              </a:extLst>
            </p:cNvPr>
            <p:cNvSpPr txBox="1"/>
            <p:nvPr/>
          </p:nvSpPr>
          <p:spPr>
            <a:xfrm>
              <a:off x="9239003" y="5214028"/>
              <a:ext cx="1508165" cy="1015663"/>
            </a:xfrm>
            <a:prstGeom prst="rect">
              <a:avLst/>
            </a:prstGeom>
            <a:solidFill>
              <a:srgbClr val="87020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SG" sz="2000" b="1" dirty="0">
                  <a:solidFill>
                    <a:schemeClr val="bg1"/>
                  </a:solidFill>
                </a:rPr>
                <a:t>Over reliance on tourism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75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10417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ightning, Thunder, Lightning Storm">
            <a:extLst>
              <a:ext uri="{FF2B5EF4-FFF2-40B4-BE49-F238E27FC236}">
                <a16:creationId xmlns:a16="http://schemas.microsoft.com/office/drawing/2014/main" id="{4246D5CE-01B4-4852-9ADE-683ECCB5F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FE9FE-8CC2-4E32-B38D-A7F22ED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3</a:t>
            </a:fld>
            <a:endParaRPr lang="th-TH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D0F4107-043B-4B5B-955A-C377B5278074}"/>
              </a:ext>
            </a:extLst>
          </p:cNvPr>
          <p:cNvSpPr txBox="1">
            <a:spLocks/>
          </p:cNvSpPr>
          <p:nvPr/>
        </p:nvSpPr>
        <p:spPr>
          <a:xfrm>
            <a:off x="1285181" y="560856"/>
            <a:ext cx="6555800" cy="830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G" sz="3200" b="1" dirty="0">
                <a:solidFill>
                  <a:schemeClr val="bg1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Thailand Corruption </a:t>
            </a:r>
            <a:r>
              <a:rPr lang="en-SG" sz="3200" b="1" dirty="0" err="1">
                <a:solidFill>
                  <a:schemeClr val="bg1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Perciption</a:t>
            </a:r>
            <a:r>
              <a:rPr lang="en-SG" sz="3200" b="1" dirty="0">
                <a:solidFill>
                  <a:schemeClr val="bg1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 Index</a:t>
            </a:r>
            <a:r>
              <a:rPr lang="th-TH" sz="3200" b="1" dirty="0">
                <a:solidFill>
                  <a:schemeClr val="bg1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 (</a:t>
            </a:r>
            <a:r>
              <a:rPr lang="en-US" sz="3200" b="1" dirty="0">
                <a:solidFill>
                  <a:schemeClr val="bg1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CPI</a:t>
            </a:r>
            <a:r>
              <a:rPr lang="th-TH" sz="3200" b="1" dirty="0">
                <a:solidFill>
                  <a:schemeClr val="bg1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)</a:t>
            </a:r>
            <a:endParaRPr lang="en-US" sz="3200" b="1" dirty="0">
              <a:solidFill>
                <a:schemeClr val="bg1"/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</p:txBody>
      </p:sp>
      <p:pic>
        <p:nvPicPr>
          <p:cNvPr id="10" name="Picture 2" descr="Timeline&#10;&#10;Description automatically generated">
            <a:extLst>
              <a:ext uri="{FF2B5EF4-FFF2-40B4-BE49-F238E27FC236}">
                <a16:creationId xmlns:a16="http://schemas.microsoft.com/office/drawing/2014/main" id="{1836228A-9CB6-44A0-97FC-DBEE24985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81" y="1335088"/>
            <a:ext cx="9825763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1FBD3C9-05E7-4532-A25B-4DE0937D0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77133"/>
              </p:ext>
            </p:extLst>
          </p:nvPr>
        </p:nvGraphicFramePr>
        <p:xfrm>
          <a:off x="8019905" y="406845"/>
          <a:ext cx="3765553" cy="2581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2020 Ranking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2019 Ranking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Country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Score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Singapore</a:t>
                      </a:r>
                      <a:endParaRPr lang="en-US" sz="1000" b="0" i="0" u="none" strike="noStrike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09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85709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Hong Kong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09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77 </a:t>
                      </a:r>
                      <a:r>
                        <a:rPr lang="en-US" sz="1000" u="none" strike="noStrike" dirty="0">
                          <a:solidFill>
                            <a:srgbClr val="0068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(+1)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85709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Japan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09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74 </a:t>
                      </a:r>
                      <a:r>
                        <a:rPr lang="en-US" sz="1000" u="none" strike="noStrike" dirty="0">
                          <a:solidFill>
                            <a:srgbClr val="0068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(+1)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85709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Bhutan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09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85709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Taiwan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09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85709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Korea, South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09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68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 (+2)</a:t>
                      </a:r>
                      <a:endParaRPr lang="en-US" sz="1000" b="0" i="0" u="none" strike="noStrike" dirty="0">
                        <a:solidFill>
                          <a:srgbClr val="0068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85709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Brunei Darussalam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09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85709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Malaysia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09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 (-2)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85709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China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09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00682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 (+1)</a:t>
                      </a:r>
                      <a:endParaRPr lang="en-US" sz="1000" b="0" i="0" u="none" strike="noStrike" dirty="0">
                        <a:solidFill>
                          <a:srgbClr val="00682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85709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India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09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 (-1)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85709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0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Sri Lanka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09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85709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0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Indonesia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09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 (-3)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85709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Vietnam</a:t>
                      </a:r>
                      <a:endParaRPr lang="en-US" sz="1000" b="0" i="0" u="none" strike="noStrike" dirty="0">
                        <a:solidFill>
                          <a:srgbClr val="6E6E6E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09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(-1)</a:t>
                      </a:r>
                      <a:endParaRPr lang="en-US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85709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9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</a:t>
                      </a: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</a:t>
                      </a:r>
                      <a:endParaRPr lang="en-US" sz="1000" b="1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Thailand</a:t>
                      </a:r>
                      <a:endParaRPr lang="en-US" sz="1000" b="1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709" marR="9523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US" sz="1000" b="1" i="0" u="none" strike="noStrike" dirty="0"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3" marR="85709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0CEAB31-272B-4251-AF82-A1F875A1CA84}"/>
              </a:ext>
            </a:extLst>
          </p:cNvPr>
          <p:cNvSpPr/>
          <p:nvPr/>
        </p:nvSpPr>
        <p:spPr>
          <a:xfrm flipV="1">
            <a:off x="0" y="826927"/>
            <a:ext cx="1325880" cy="149076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3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3BB7A67C-2CF5-4D2C-B7BA-1FDF0CFBC491}"/>
              </a:ext>
            </a:extLst>
          </p:cNvPr>
          <p:cNvSpPr txBox="1">
            <a:spLocks/>
          </p:cNvSpPr>
          <p:nvPr/>
        </p:nvSpPr>
        <p:spPr>
          <a:xfrm>
            <a:off x="7995364" y="5976302"/>
            <a:ext cx="4133195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h-TH" sz="1100" dirty="0">
                <a:solidFill>
                  <a:schemeClr val="bg1">
                    <a:lumMod val="65000"/>
                  </a:schemeClr>
                </a:solidFill>
                <a:latin typeface="Pridi ExtraLight" panose="00000300000000000000" pitchFamily="2" charset="-34"/>
                <a:cs typeface="Pridi ExtraLight" panose="00000300000000000000" pitchFamily="2" charset="-34"/>
              </a:rPr>
              <a:t>บทบาทผู้บริหารและพนักงานในการต่อต้านทุจริตคอร์รัปชัน</a:t>
            </a:r>
          </a:p>
        </p:txBody>
      </p:sp>
    </p:spTree>
    <p:extLst>
      <p:ext uri="{BB962C8B-B14F-4D97-AF65-F5344CB8AC3E}">
        <p14:creationId xmlns:p14="http://schemas.microsoft.com/office/powerpoint/2010/main" val="231832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เผยภาพฟิตติ้งละคร &quot;วันทอง&quot; ความพีคอยู่ที่ &quot;ขุนช้าง&quot; เวอร์ชั่น &quot;ชาคริต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" b="100000" l="0" r="97031">
                        <a14:backgroundMark x1="31801" y1="5421" x2="6897" y2="18112"/>
                        <a14:backgroundMark x1="19061" y1="21684" x2="6897" y2="32207"/>
                        <a14:backgroundMark x1="4023" y1="56059" x2="15038" y2="95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39" y="-109327"/>
            <a:ext cx="4561524" cy="685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F6AD741-C957-4E5B-80D1-0274A08ABA61}"/>
              </a:ext>
            </a:extLst>
          </p:cNvPr>
          <p:cNvGrpSpPr/>
          <p:nvPr/>
        </p:nvGrpSpPr>
        <p:grpSpPr>
          <a:xfrm>
            <a:off x="5807543" y="1532409"/>
            <a:ext cx="4672393" cy="2168496"/>
            <a:chOff x="6113449" y="1544127"/>
            <a:chExt cx="4672393" cy="21684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AA5025-8DFD-B148-BDA8-C750EE21FCAD}"/>
                </a:ext>
              </a:extLst>
            </p:cNvPr>
            <p:cNvSpPr txBox="1"/>
            <p:nvPr/>
          </p:nvSpPr>
          <p:spPr bwMode="gray">
            <a:xfrm>
              <a:off x="8150494" y="2496906"/>
              <a:ext cx="13756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800" b="1" dirty="0">
                  <a:solidFill>
                    <a:srgbClr val="FFC000"/>
                  </a:solidFill>
                  <a:latin typeface="Browallia New" pitchFamily="34" charset="-34"/>
                  <a:cs typeface="Browallia New" pitchFamily="34" charset="-34"/>
                </a:rPr>
                <a:t>“ส่วย”</a:t>
              </a:r>
              <a:endParaRPr lang="en-US" sz="4800" b="1" dirty="0">
                <a:solidFill>
                  <a:srgbClr val="FFC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114E56B-BFCE-734F-809E-5680ED29F449}"/>
                </a:ext>
              </a:extLst>
            </p:cNvPr>
            <p:cNvSpPr txBox="1"/>
            <p:nvPr/>
          </p:nvSpPr>
          <p:spPr bwMode="gray">
            <a:xfrm>
              <a:off x="6928370" y="3127848"/>
              <a:ext cx="20617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FFC000"/>
                  </a:solidFill>
                  <a:latin typeface="Browallia New" pitchFamily="34" charset="-34"/>
                  <a:cs typeface="Browallia New" pitchFamily="34" charset="-34"/>
                </a:rPr>
                <a:t>“</a:t>
              </a:r>
              <a:r>
                <a:rPr lang="en-SG" sz="3200" b="1" dirty="0">
                  <a:solidFill>
                    <a:srgbClr val="FFC000"/>
                  </a:solidFill>
                  <a:latin typeface="Browallia New" pitchFamily="34" charset="-34"/>
                  <a:cs typeface="Browallia New" pitchFamily="34" charset="-34"/>
                </a:rPr>
                <a:t>Commission</a:t>
              </a:r>
              <a:r>
                <a:rPr lang="th-TH" sz="3200" b="1" dirty="0">
                  <a:solidFill>
                    <a:srgbClr val="FFC000"/>
                  </a:solidFill>
                  <a:latin typeface="Browallia New" pitchFamily="34" charset="-34"/>
                  <a:cs typeface="Browallia New" pitchFamily="34" charset="-34"/>
                </a:rPr>
                <a:t>”</a:t>
              </a:r>
              <a:endParaRPr lang="en-US" sz="3200" b="1" dirty="0">
                <a:solidFill>
                  <a:srgbClr val="FFC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F756D4-C4C9-6245-80DD-D9A3311BD86E}"/>
                </a:ext>
              </a:extLst>
            </p:cNvPr>
            <p:cNvSpPr txBox="1"/>
            <p:nvPr/>
          </p:nvSpPr>
          <p:spPr bwMode="gray">
            <a:xfrm>
              <a:off x="6113449" y="2664483"/>
              <a:ext cx="1276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srgbClr val="FF0000"/>
                  </a:solidFill>
                  <a:latin typeface="Browallia New" pitchFamily="34" charset="-34"/>
                  <a:cs typeface="Browallia New" pitchFamily="34" charset="-34"/>
                </a:rPr>
                <a:t>“</a:t>
              </a:r>
              <a:r>
                <a:rPr lang="en-SG" b="1" dirty="0">
                  <a:solidFill>
                    <a:srgbClr val="FF0000"/>
                  </a:solidFill>
                  <a:latin typeface="Browallia New" pitchFamily="34" charset="-34"/>
                  <a:cs typeface="Browallia New" pitchFamily="34" charset="-34"/>
                </a:rPr>
                <a:t>Change</a:t>
              </a:r>
              <a:r>
                <a:rPr lang="th-TH" b="1" dirty="0">
                  <a:solidFill>
                    <a:srgbClr val="FF0000"/>
                  </a:solidFill>
                  <a:latin typeface="Browallia New" pitchFamily="34" charset="-34"/>
                  <a:cs typeface="Browallia New" pitchFamily="34" charset="-34"/>
                </a:rPr>
                <a:t>”</a:t>
              </a:r>
              <a:endParaRPr lang="en-US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B21ACE-4628-1E47-8920-09303673FE42}"/>
                </a:ext>
              </a:extLst>
            </p:cNvPr>
            <p:cNvSpPr txBox="1"/>
            <p:nvPr/>
          </p:nvSpPr>
          <p:spPr bwMode="gray">
            <a:xfrm>
              <a:off x="8996296" y="3134857"/>
              <a:ext cx="14863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“เงินใต้โต๊ะ”</a:t>
              </a:r>
              <a:endParaRPr lang="en-US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7D5646-424C-4C4C-9D55-DAB857798289}"/>
                </a:ext>
              </a:extLst>
            </p:cNvPr>
            <p:cNvSpPr/>
            <p:nvPr/>
          </p:nvSpPr>
          <p:spPr>
            <a:xfrm>
              <a:off x="6479166" y="1987014"/>
              <a:ext cx="1863011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F66F5B"/>
                  </a:solidFill>
                  <a:latin typeface="Browallia New" pitchFamily="34" charset="-34"/>
                  <a:cs typeface="Browallia New" pitchFamily="34" charset="-34"/>
                </a:rPr>
                <a:t>“</a:t>
              </a:r>
              <a:r>
                <a:rPr lang="th-TH" sz="3200" b="1" dirty="0">
                  <a:solidFill>
                    <a:srgbClr val="F66F5B"/>
                  </a:solidFill>
                  <a:latin typeface="Browallia New" pitchFamily="34" charset="-34"/>
                  <a:cs typeface="Browallia New" pitchFamily="34" charset="-34"/>
                </a:rPr>
                <a:t>ค่าคุ้มครอง</a:t>
              </a:r>
              <a:r>
                <a:rPr lang="en-US" sz="3200" b="1" dirty="0">
                  <a:solidFill>
                    <a:srgbClr val="F66F5B"/>
                  </a:solidFill>
                  <a:latin typeface="Browallia New" pitchFamily="34" charset="-34"/>
                  <a:cs typeface="Browallia New" pitchFamily="34" charset="-34"/>
                </a:rPr>
                <a:t>”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E1D650-5729-0A43-BEAF-39C0B97B412B}"/>
                </a:ext>
              </a:extLst>
            </p:cNvPr>
            <p:cNvSpPr txBox="1"/>
            <p:nvPr/>
          </p:nvSpPr>
          <p:spPr>
            <a:xfrm>
              <a:off x="8425901" y="1544127"/>
              <a:ext cx="23599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FFC000"/>
                  </a:solidFill>
                  <a:latin typeface="Browallia New" panose="020B0300020202020204" pitchFamily="34" charset="-34"/>
                  <a:ea typeface="Browallia New" panose="020B0300020202020204" pitchFamily="34" charset="-34"/>
                  <a:cs typeface="Browallia New" panose="020B0300020202020204" pitchFamily="34" charset="-34"/>
                </a:rPr>
                <a:t>“</a:t>
              </a:r>
              <a:r>
                <a:rPr lang="en-SG" sz="3200" b="1" dirty="0">
                  <a:solidFill>
                    <a:srgbClr val="FFC000"/>
                  </a:solidFill>
                  <a:latin typeface="Browallia New" panose="020B0300020202020204" pitchFamily="34" charset="-34"/>
                  <a:ea typeface="Browallia New" panose="020B0300020202020204" pitchFamily="34" charset="-34"/>
                  <a:cs typeface="Browallia New" panose="020B0300020202020204" pitchFamily="34" charset="-34"/>
                </a:rPr>
                <a:t>Processing fee</a:t>
              </a:r>
              <a:r>
                <a:rPr lang="th-TH" sz="3200" b="1" dirty="0">
                  <a:solidFill>
                    <a:srgbClr val="FFC000"/>
                  </a:solidFill>
                  <a:latin typeface="Browallia New" panose="020B0300020202020204" pitchFamily="34" charset="-34"/>
                  <a:ea typeface="Browallia New" panose="020B0300020202020204" pitchFamily="34" charset="-34"/>
                  <a:cs typeface="Browallia New" panose="020B0300020202020204" pitchFamily="34" charset="-34"/>
                </a:rPr>
                <a:t>”</a:t>
              </a:r>
              <a:endParaRPr lang="en-US" sz="3200" b="1" dirty="0">
                <a:solidFill>
                  <a:srgbClr val="FFC000"/>
                </a:solidFill>
                <a:latin typeface="Browallia New" panose="020B0300020202020204" pitchFamily="34" charset="-34"/>
                <a:ea typeface="Browallia New" panose="020B0300020202020204" pitchFamily="34" charset="-34"/>
                <a:cs typeface="Browallia New" panose="020B0300020202020204" pitchFamily="34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65A10-6A2A-440E-B1E9-B5145744CF8E}"/>
              </a:ext>
            </a:extLst>
          </p:cNvPr>
          <p:cNvGrpSpPr/>
          <p:nvPr/>
        </p:nvGrpSpPr>
        <p:grpSpPr>
          <a:xfrm>
            <a:off x="5879771" y="239924"/>
            <a:ext cx="3111125" cy="886904"/>
            <a:chOff x="6727334" y="533754"/>
            <a:chExt cx="2494522" cy="963053"/>
          </a:xfrm>
          <a:solidFill>
            <a:srgbClr val="F66F5B"/>
          </a:solidFill>
        </p:grpSpPr>
        <p:sp>
          <p:nvSpPr>
            <p:cNvPr id="27" name="Rounded Rectangular Callout 26"/>
            <p:cNvSpPr/>
            <p:nvPr/>
          </p:nvSpPr>
          <p:spPr>
            <a:xfrm>
              <a:off x="6727334" y="533754"/>
              <a:ext cx="2486908" cy="963053"/>
            </a:xfrm>
            <a:prstGeom prst="wedgeRoundRectCallout">
              <a:avLst>
                <a:gd name="adj1" fmla="val -82237"/>
                <a:gd name="adj2" fmla="val 63625"/>
                <a:gd name="adj3" fmla="val 16667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73581" y="690385"/>
              <a:ext cx="2348275" cy="58994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SG" sz="3200" b="1" dirty="0"/>
                <a:t>No, let’s call it</a:t>
              </a:r>
              <a:r>
                <a:rPr lang="th-TH" sz="3200" b="1" dirty="0"/>
                <a:t>...</a:t>
              </a:r>
              <a:endParaRPr lang="en-US" sz="3200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9CDF7D4-0814-41C6-9654-B56E67019182}"/>
              </a:ext>
            </a:extLst>
          </p:cNvPr>
          <p:cNvGrpSpPr/>
          <p:nvPr/>
        </p:nvGrpSpPr>
        <p:grpSpPr>
          <a:xfrm>
            <a:off x="122426" y="357935"/>
            <a:ext cx="2506474" cy="751726"/>
            <a:chOff x="562653" y="811747"/>
            <a:chExt cx="2629415" cy="751726"/>
          </a:xfrm>
        </p:grpSpPr>
        <p:sp>
          <p:nvSpPr>
            <p:cNvPr id="25" name="Rounded Rectangular Callout 24"/>
            <p:cNvSpPr/>
            <p:nvPr/>
          </p:nvSpPr>
          <p:spPr>
            <a:xfrm>
              <a:off x="562653" y="811747"/>
              <a:ext cx="2629415" cy="751726"/>
            </a:xfrm>
            <a:prstGeom prst="wedgeRoundRectCallout">
              <a:avLst>
                <a:gd name="adj1" fmla="val 61261"/>
                <a:gd name="adj2" fmla="val 115384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2653" y="945652"/>
              <a:ext cx="2536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b="1" dirty="0"/>
                <a:t>That is a Bribe!</a:t>
              </a:r>
              <a:endParaRPr lang="en-US" b="1" dirty="0"/>
            </a:p>
          </p:txBody>
        </p:sp>
      </p:grpSp>
      <p:sp>
        <p:nvSpPr>
          <p:cNvPr id="28" name="Slide Number Placeholder 2"/>
          <p:cNvSpPr txBox="1">
            <a:spLocks/>
          </p:cNvSpPr>
          <p:nvPr/>
        </p:nvSpPr>
        <p:spPr>
          <a:xfrm>
            <a:off x="10964417" y="6344386"/>
            <a:ext cx="466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Kanit SemiBold" panose="00000700000000000000" pitchFamily="2" charset="-34"/>
                <a:ea typeface="+mn-ea"/>
                <a:cs typeface="Kanit SemiBold" panose="00000700000000000000" pitchFamily="2" charset="-34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</a:t>
            </a:r>
            <a:endParaRPr lang="th-TH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668F45E-2DF5-48B4-A73F-15CCDA5C1F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17040" r="11571" b="18977"/>
          <a:stretch/>
        </p:blipFill>
        <p:spPr>
          <a:xfrm>
            <a:off x="10138819" y="136525"/>
            <a:ext cx="1231545" cy="685207"/>
          </a:xfrm>
          <a:prstGeom prst="rect">
            <a:avLst/>
          </a:prstGeom>
          <a:ln>
            <a:noFill/>
          </a:ln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5017D52-0804-40AE-9269-B1924C12C21C}"/>
              </a:ext>
            </a:extLst>
          </p:cNvPr>
          <p:cNvGrpSpPr/>
          <p:nvPr/>
        </p:nvGrpSpPr>
        <p:grpSpPr>
          <a:xfrm>
            <a:off x="7128997" y="3687191"/>
            <a:ext cx="5186179" cy="2300242"/>
            <a:chOff x="6802719" y="3651957"/>
            <a:chExt cx="5186179" cy="23002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E78838-555F-6846-87A3-E1F8A776E5F2}"/>
                </a:ext>
              </a:extLst>
            </p:cNvPr>
            <p:cNvSpPr txBox="1"/>
            <p:nvPr/>
          </p:nvSpPr>
          <p:spPr bwMode="gray">
            <a:xfrm>
              <a:off x="9414154" y="4230488"/>
              <a:ext cx="25747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600" b="1" dirty="0">
                  <a:solidFill>
                    <a:srgbClr val="66CCFF"/>
                  </a:solidFill>
                  <a:latin typeface="Browallia New" pitchFamily="34" charset="-34"/>
                  <a:cs typeface="Browallia New" pitchFamily="34" charset="-34"/>
                </a:rPr>
                <a:t>“</a:t>
              </a:r>
              <a:r>
                <a:rPr lang="en-SG" sz="3600" b="1" dirty="0">
                  <a:solidFill>
                    <a:srgbClr val="66CCFF"/>
                  </a:solidFill>
                  <a:latin typeface="Browallia New" pitchFamily="34" charset="-34"/>
                  <a:cs typeface="Browallia New" pitchFamily="34" charset="-34"/>
                </a:rPr>
                <a:t>Consulting fee”</a:t>
              </a:r>
              <a:endParaRPr lang="en-US" sz="3600" b="1" dirty="0">
                <a:solidFill>
                  <a:srgbClr val="66CCFF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EE2DFF-3C71-4A42-9E45-52DE7B4E84B8}"/>
                </a:ext>
              </a:extLst>
            </p:cNvPr>
            <p:cNvSpPr txBox="1"/>
            <p:nvPr/>
          </p:nvSpPr>
          <p:spPr bwMode="gray">
            <a:xfrm>
              <a:off x="6802719" y="3651957"/>
              <a:ext cx="31528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800" b="1" dirty="0">
                  <a:solidFill>
                    <a:srgbClr val="FFFF00"/>
                  </a:solidFill>
                  <a:latin typeface="Browallia New" pitchFamily="34" charset="-34"/>
                  <a:cs typeface="Browallia New" pitchFamily="34" charset="-34"/>
                </a:rPr>
                <a:t>“ค่าธรรมเนียม”</a:t>
              </a:r>
              <a:endParaRPr lang="en-US" sz="4800" b="1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A919F8-185E-5041-8CAD-10B171BD8B0B}"/>
                </a:ext>
              </a:extLst>
            </p:cNvPr>
            <p:cNvSpPr txBox="1"/>
            <p:nvPr/>
          </p:nvSpPr>
          <p:spPr bwMode="gray">
            <a:xfrm>
              <a:off x="9708758" y="5182758"/>
              <a:ext cx="19768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4400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“เงินทอน”</a:t>
              </a:r>
              <a:endParaRPr lang="en-US" sz="44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5E22B8-974E-4F43-BE1A-65303B27E803}"/>
                </a:ext>
              </a:extLst>
            </p:cNvPr>
            <p:cNvSpPr txBox="1"/>
            <p:nvPr/>
          </p:nvSpPr>
          <p:spPr>
            <a:xfrm>
              <a:off x="7847085" y="4476834"/>
              <a:ext cx="1160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schemeClr val="accent2"/>
                  </a:solidFill>
                  <a:latin typeface="Browallia New" panose="020B0300020202020204" pitchFamily="34" charset="-34"/>
                  <a:ea typeface="Browallia New" panose="020B0300020202020204" pitchFamily="34" charset="-34"/>
                  <a:cs typeface="Browallia New" panose="020B0300020202020204" pitchFamily="34" charset="-34"/>
                </a:rPr>
                <a:t>“</a:t>
              </a:r>
              <a:r>
                <a:rPr lang="en-SG" b="1" dirty="0">
                  <a:solidFill>
                    <a:schemeClr val="accent2"/>
                  </a:solidFill>
                  <a:latin typeface="Browallia New" panose="020B0300020202020204" pitchFamily="34" charset="-34"/>
                  <a:ea typeface="Browallia New" panose="020B0300020202020204" pitchFamily="34" charset="-34"/>
                  <a:cs typeface="Browallia New" panose="020B0300020202020204" pitchFamily="34" charset="-34"/>
                </a:rPr>
                <a:t>Ink fee</a:t>
              </a:r>
              <a:r>
                <a:rPr lang="th-TH" b="1" dirty="0">
                  <a:solidFill>
                    <a:schemeClr val="accent2"/>
                  </a:solidFill>
                  <a:latin typeface="Browallia New" panose="020B0300020202020204" pitchFamily="34" charset="-34"/>
                  <a:ea typeface="Browallia New" panose="020B0300020202020204" pitchFamily="34" charset="-34"/>
                  <a:cs typeface="Browallia New" panose="020B0300020202020204" pitchFamily="34" charset="-34"/>
                </a:rPr>
                <a:t>”</a:t>
              </a:r>
              <a:endParaRPr lang="en-US" b="1" dirty="0">
                <a:solidFill>
                  <a:schemeClr val="accent2"/>
                </a:solidFill>
                <a:latin typeface="Browallia New" panose="020B0300020202020204" pitchFamily="34" charset="-34"/>
                <a:ea typeface="Browallia New" panose="020B0300020202020204" pitchFamily="34" charset="-34"/>
                <a:cs typeface="Browallia New" panose="020B0300020202020204" pitchFamily="34" charset="-3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F85842-166C-47A1-B20D-D5AB08E38B5A}"/>
                </a:ext>
              </a:extLst>
            </p:cNvPr>
            <p:cNvSpPr txBox="1"/>
            <p:nvPr/>
          </p:nvSpPr>
          <p:spPr>
            <a:xfrm>
              <a:off x="9059698" y="4818599"/>
              <a:ext cx="1072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2400" b="1" dirty="0">
                  <a:solidFill>
                    <a:srgbClr val="FFFF00"/>
                  </a:solidFill>
                </a:rPr>
                <a:t>Grease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45452D3-5609-4B34-BDFE-CC6ADF17C7FE}"/>
              </a:ext>
            </a:extLst>
          </p:cNvPr>
          <p:cNvGrpSpPr/>
          <p:nvPr/>
        </p:nvGrpSpPr>
        <p:grpSpPr>
          <a:xfrm>
            <a:off x="9730667" y="982594"/>
            <a:ext cx="2411099" cy="3097280"/>
            <a:chOff x="9760249" y="970175"/>
            <a:chExt cx="2411099" cy="30972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91167D-C497-4E45-8812-37BB36D52127}"/>
                </a:ext>
              </a:extLst>
            </p:cNvPr>
            <p:cNvSpPr txBox="1"/>
            <p:nvPr/>
          </p:nvSpPr>
          <p:spPr bwMode="gray">
            <a:xfrm>
              <a:off x="10734736" y="1435157"/>
              <a:ext cx="1436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FFFF00"/>
                  </a:solidFill>
                  <a:latin typeface="Browallia New" pitchFamily="34" charset="-34"/>
                  <a:cs typeface="Browallia New" pitchFamily="34" charset="-34"/>
                </a:rPr>
                <a:t>“</a:t>
              </a:r>
              <a:r>
                <a:rPr lang="en-SG" sz="3200" b="1" dirty="0">
                  <a:solidFill>
                    <a:srgbClr val="FFFF00"/>
                  </a:solidFill>
                  <a:latin typeface="Browallia New" pitchFamily="34" charset="-34"/>
                  <a:cs typeface="Browallia New" pitchFamily="34" charset="-34"/>
                </a:rPr>
                <a:t>Change</a:t>
              </a:r>
              <a:r>
                <a:rPr lang="th-TH" sz="3200" b="1" dirty="0">
                  <a:solidFill>
                    <a:srgbClr val="FFFF00"/>
                  </a:solidFill>
                  <a:latin typeface="Browallia New" pitchFamily="34" charset="-34"/>
                  <a:cs typeface="Browallia New" pitchFamily="34" charset="-34"/>
                </a:rPr>
                <a:t>”</a:t>
              </a:r>
              <a:endParaRPr lang="en-US" sz="3200" b="1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C625EB-FBCB-9341-A17E-67D2C1377585}"/>
                </a:ext>
              </a:extLst>
            </p:cNvPr>
            <p:cNvSpPr txBox="1"/>
            <p:nvPr/>
          </p:nvSpPr>
          <p:spPr bwMode="gray">
            <a:xfrm>
              <a:off x="10207735" y="3482680"/>
              <a:ext cx="17876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66CCFF"/>
                  </a:solidFill>
                  <a:latin typeface="Browallia New" pitchFamily="34" charset="-34"/>
                  <a:cs typeface="Browallia New" pitchFamily="34" charset="-34"/>
                </a:rPr>
                <a:t>“ค่าจองงาน”</a:t>
              </a:r>
              <a:endParaRPr lang="en-US" sz="3200" b="1" dirty="0">
                <a:solidFill>
                  <a:srgbClr val="66CCFF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3449C4-D092-424B-A7F8-78AB6155926E}"/>
                </a:ext>
              </a:extLst>
            </p:cNvPr>
            <p:cNvSpPr txBox="1"/>
            <p:nvPr/>
          </p:nvSpPr>
          <p:spPr bwMode="gray">
            <a:xfrm>
              <a:off x="10012246" y="2094935"/>
              <a:ext cx="19736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Browallia New" pitchFamily="34" charset="-34"/>
                  <a:cs typeface="Browallia New" pitchFamily="34" charset="-34"/>
                </a:rPr>
                <a:t>“ค่าเลี้ยงรับรอง”</a:t>
              </a:r>
              <a:endPara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F44C0F-4460-9645-8565-283B9BD794FF}"/>
                </a:ext>
              </a:extLst>
            </p:cNvPr>
            <p:cNvSpPr/>
            <p:nvPr/>
          </p:nvSpPr>
          <p:spPr>
            <a:xfrm>
              <a:off x="9760249" y="2574267"/>
              <a:ext cx="13436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“</a:t>
              </a:r>
              <a:r>
                <a:rPr lang="en-SG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Benefits</a:t>
              </a:r>
              <a:r>
                <a:rPr lang="th-TH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”</a:t>
              </a:r>
              <a:endParaRPr lang="en-US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2E26211-7F35-495F-B99A-CAB33B81936F}"/>
                </a:ext>
              </a:extLst>
            </p:cNvPr>
            <p:cNvSpPr txBox="1"/>
            <p:nvPr/>
          </p:nvSpPr>
          <p:spPr>
            <a:xfrm>
              <a:off x="10154736" y="970175"/>
              <a:ext cx="9364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FFFF00"/>
                  </a:solidFill>
                </a:rPr>
                <a:t>ส่วนต่าง</a:t>
              </a:r>
              <a:endParaRPr lang="en-SG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1A257E1-E0F8-413D-A347-DA10FC6078D8}"/>
                </a:ext>
              </a:extLst>
            </p:cNvPr>
            <p:cNvSpPr txBox="1"/>
            <p:nvPr/>
          </p:nvSpPr>
          <p:spPr>
            <a:xfrm>
              <a:off x="10813152" y="3042062"/>
              <a:ext cx="8595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FFFF00"/>
                  </a:solidFill>
                </a:rPr>
                <a:t>ค่าขนม</a:t>
              </a:r>
              <a:endParaRPr lang="en-SG" sz="2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0BD9F46-8E26-4857-B6E1-7CFE12117663}"/>
              </a:ext>
            </a:extLst>
          </p:cNvPr>
          <p:cNvGrpSpPr/>
          <p:nvPr/>
        </p:nvGrpSpPr>
        <p:grpSpPr>
          <a:xfrm>
            <a:off x="5999288" y="4945700"/>
            <a:ext cx="5405746" cy="1595014"/>
            <a:chOff x="5999288" y="4945700"/>
            <a:chExt cx="5405746" cy="15950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B6FB17-D5ED-2B4C-A522-5A09902F3C19}"/>
                </a:ext>
              </a:extLst>
            </p:cNvPr>
            <p:cNvSpPr txBox="1"/>
            <p:nvPr/>
          </p:nvSpPr>
          <p:spPr bwMode="gray">
            <a:xfrm>
              <a:off x="6652760" y="5511306"/>
              <a:ext cx="16401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Browallia New" pitchFamily="34" charset="-34"/>
                  <a:cs typeface="Browallia New" pitchFamily="34" charset="-34"/>
                </a:rPr>
                <a:t>“</a:t>
              </a:r>
              <a:r>
                <a:rPr lang="en-SG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Browallia New" pitchFamily="34" charset="-34"/>
                  <a:cs typeface="Browallia New" pitchFamily="34" charset="-34"/>
                </a:rPr>
                <a:t>Tea money</a:t>
              </a:r>
              <a:r>
                <a:rPr lang="th-TH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Browallia New" pitchFamily="34" charset="-34"/>
                  <a:cs typeface="Browallia New" pitchFamily="34" charset="-34"/>
                </a:rPr>
                <a:t>”</a:t>
              </a:r>
              <a:endPara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8AA4BF-7C70-6F49-8E5E-BDE789F1E7AB}"/>
                </a:ext>
              </a:extLst>
            </p:cNvPr>
            <p:cNvSpPr txBox="1"/>
            <p:nvPr/>
          </p:nvSpPr>
          <p:spPr bwMode="gray">
            <a:xfrm>
              <a:off x="7407861" y="5049641"/>
              <a:ext cx="1160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“</a:t>
              </a:r>
              <a:r>
                <a:rPr lang="en-SG" sz="2400" b="1" dirty="0">
                  <a:solidFill>
                    <a:schemeClr val="bg1"/>
                  </a:solidFill>
                  <a:latin typeface="Browallia New" pitchFamily="34" charset="-34"/>
                  <a:cs typeface="Browallia New" pitchFamily="34" charset="-34"/>
                </a:rPr>
                <a:t>Gratuity</a:t>
              </a:r>
              <a:r>
                <a:rPr lang="th-TH" sz="2400" b="1" dirty="0">
                  <a:latin typeface="Browallia New" pitchFamily="34" charset="-34"/>
                  <a:cs typeface="Browallia New" pitchFamily="34" charset="-34"/>
                </a:rPr>
                <a:t>”</a:t>
              </a:r>
              <a:endParaRPr lang="en-US" sz="2400" b="1" dirty="0"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0B1B55-0A0F-46BC-868F-978FD8E8966C}"/>
                </a:ext>
              </a:extLst>
            </p:cNvPr>
            <p:cNvSpPr txBox="1"/>
            <p:nvPr/>
          </p:nvSpPr>
          <p:spPr bwMode="gray">
            <a:xfrm>
              <a:off x="9604541" y="5869597"/>
              <a:ext cx="18004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srgbClr val="FF0000"/>
                  </a:solidFill>
                  <a:latin typeface="Browallia New" pitchFamily="34" charset="-34"/>
                  <a:cs typeface="Browallia New" pitchFamily="34" charset="-34"/>
                </a:rPr>
                <a:t>“</a:t>
              </a:r>
              <a:r>
                <a:rPr lang="en-SG" b="1" dirty="0">
                  <a:solidFill>
                    <a:srgbClr val="FF0000"/>
                  </a:solidFill>
                  <a:latin typeface="Browallia New" pitchFamily="34" charset="-34"/>
                  <a:cs typeface="Browallia New" pitchFamily="34" charset="-34"/>
                </a:rPr>
                <a:t>Initiation fee</a:t>
              </a:r>
              <a:r>
                <a:rPr lang="th-TH" b="1" dirty="0">
                  <a:solidFill>
                    <a:srgbClr val="FF0000"/>
                  </a:solidFill>
                  <a:latin typeface="Browallia New" pitchFamily="34" charset="-34"/>
                  <a:cs typeface="Browallia New" pitchFamily="34" charset="-34"/>
                </a:rPr>
                <a:t>”</a:t>
              </a:r>
              <a:endParaRPr lang="en-US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092E3CC-E46A-40EA-A606-63FFDF7F05ED}"/>
                </a:ext>
              </a:extLst>
            </p:cNvPr>
            <p:cNvSpPr txBox="1"/>
            <p:nvPr/>
          </p:nvSpPr>
          <p:spPr bwMode="gray">
            <a:xfrm>
              <a:off x="8036271" y="5955939"/>
              <a:ext cx="1495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200" b="1" dirty="0">
                  <a:solidFill>
                    <a:srgbClr val="FFC000"/>
                  </a:solidFill>
                  <a:latin typeface="Browallia New" pitchFamily="34" charset="-34"/>
                  <a:cs typeface="Browallia New" pitchFamily="34" charset="-34"/>
                </a:rPr>
                <a:t>“</a:t>
              </a:r>
              <a:r>
                <a:rPr lang="en-SG" sz="3200" b="1" dirty="0">
                  <a:solidFill>
                    <a:srgbClr val="FFC000"/>
                  </a:solidFill>
                  <a:latin typeface="Browallia New" pitchFamily="34" charset="-34"/>
                  <a:cs typeface="Browallia New" pitchFamily="34" charset="-34"/>
                </a:rPr>
                <a:t>Offering</a:t>
              </a:r>
              <a:r>
                <a:rPr lang="th-TH" sz="3200" b="1" dirty="0">
                  <a:solidFill>
                    <a:srgbClr val="FFC000"/>
                  </a:solidFill>
                  <a:latin typeface="Browallia New" pitchFamily="34" charset="-34"/>
                  <a:cs typeface="Browallia New" pitchFamily="34" charset="-34"/>
                </a:rPr>
                <a:t>”</a:t>
              </a:r>
              <a:endParaRPr lang="en-US" sz="3200" b="1" dirty="0">
                <a:solidFill>
                  <a:srgbClr val="FFC000"/>
                </a:solidFill>
                <a:latin typeface="Browallia New" pitchFamily="34" charset="-34"/>
                <a:cs typeface="Browallia New" pitchFamily="34" charset="-34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4B070F-ED33-4768-8798-B78F7D0E3617}"/>
                </a:ext>
              </a:extLst>
            </p:cNvPr>
            <p:cNvSpPr txBox="1"/>
            <p:nvPr/>
          </p:nvSpPr>
          <p:spPr>
            <a:xfrm>
              <a:off x="6359356" y="6003252"/>
              <a:ext cx="920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400" b="1" dirty="0">
                  <a:solidFill>
                    <a:srgbClr val="FFFF00"/>
                  </a:solidFill>
                </a:rPr>
                <a:t>แป๊ะเจ</a:t>
              </a:r>
              <a:r>
                <a:rPr lang="th-TH" sz="2400" b="1" dirty="0" err="1">
                  <a:solidFill>
                    <a:srgbClr val="FFFF00"/>
                  </a:solidFill>
                </a:rPr>
                <a:t>ี๊ย</a:t>
              </a:r>
              <a:endParaRPr lang="en-SG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50427F-3E5C-4CB7-BAC7-A511EEF05111}"/>
                </a:ext>
              </a:extLst>
            </p:cNvPr>
            <p:cNvSpPr txBox="1"/>
            <p:nvPr/>
          </p:nvSpPr>
          <p:spPr>
            <a:xfrm>
              <a:off x="5999288" y="4945700"/>
              <a:ext cx="1233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>
                  <a:solidFill>
                    <a:srgbClr val="00B0F0"/>
                  </a:solidFill>
                </a:rPr>
                <a:t>ของให้ยืม</a:t>
              </a:r>
              <a:endParaRPr lang="en-SG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7B1C858-E8BF-4064-A5F2-821F7B09D571}"/>
              </a:ext>
            </a:extLst>
          </p:cNvPr>
          <p:cNvSpPr txBox="1"/>
          <p:nvPr/>
        </p:nvSpPr>
        <p:spPr>
          <a:xfrm>
            <a:off x="6207293" y="4218740"/>
            <a:ext cx="117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C000"/>
                </a:solidFill>
              </a:rPr>
              <a:t>ค่าตั๋วช้าง</a:t>
            </a:r>
            <a:endParaRPr lang="en-SG" b="1" dirty="0">
              <a:solidFill>
                <a:srgbClr val="FFC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851CEB-F757-4DC2-9147-ED905E1FCF05}"/>
              </a:ext>
            </a:extLst>
          </p:cNvPr>
          <p:cNvSpPr txBox="1"/>
          <p:nvPr/>
        </p:nvSpPr>
        <p:spPr>
          <a:xfrm>
            <a:off x="5524854" y="3613147"/>
            <a:ext cx="17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1800" b="1" dirty="0">
                <a:solidFill>
                  <a:srgbClr val="FFFF00"/>
                </a:solidFill>
              </a:rPr>
              <a:t>Maintenance fee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A26BBA2-27A9-402C-B6A8-9F8662726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0" y="136525"/>
            <a:ext cx="639574" cy="613991"/>
          </a:xfrm>
          <a:prstGeom prst="rect">
            <a:avLst/>
          </a:prstGeom>
        </p:spPr>
      </p:pic>
      <p:sp>
        <p:nvSpPr>
          <p:cNvPr id="42" name="Title 5">
            <a:extLst>
              <a:ext uri="{FF2B5EF4-FFF2-40B4-BE49-F238E27FC236}">
                <a16:creationId xmlns:a16="http://schemas.microsoft.com/office/drawing/2014/main" id="{C6031111-CC9D-47EB-AB74-C3E3AB2A8791}"/>
              </a:ext>
            </a:extLst>
          </p:cNvPr>
          <p:cNvSpPr txBox="1">
            <a:spLocks/>
          </p:cNvSpPr>
          <p:nvPr/>
        </p:nvSpPr>
        <p:spPr>
          <a:xfrm>
            <a:off x="7995364" y="5976302"/>
            <a:ext cx="4133195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h-TH" sz="1100" dirty="0">
                <a:solidFill>
                  <a:schemeClr val="bg1">
                    <a:lumMod val="65000"/>
                  </a:schemeClr>
                </a:solidFill>
                <a:latin typeface="Pridi ExtraLight" panose="00000300000000000000" pitchFamily="2" charset="-34"/>
                <a:cs typeface="Pridi ExtraLight" panose="00000300000000000000" pitchFamily="2" charset="-34"/>
              </a:rPr>
              <a:t>บทบาทผู้บริหารและพนักงานในการต่อต้านทุจริตคอร์รัปชัน</a:t>
            </a:r>
          </a:p>
        </p:txBody>
      </p:sp>
    </p:spTree>
    <p:extLst>
      <p:ext uri="{BB962C8B-B14F-4D97-AF65-F5344CB8AC3E}">
        <p14:creationId xmlns:p14="http://schemas.microsoft.com/office/powerpoint/2010/main" val="127710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57357-91E3-4F83-8DCB-DB09E762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5</a:t>
            </a:fld>
            <a:endParaRPr lang="th-TH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C03D3D-CD49-408D-8901-A1DECE536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53" y="136525"/>
            <a:ext cx="8915400" cy="625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4C5613C6-35FE-4643-BFD5-7B88810EC63D}"/>
              </a:ext>
            </a:extLst>
          </p:cNvPr>
          <p:cNvSpPr txBox="1">
            <a:spLocks/>
          </p:cNvSpPr>
          <p:nvPr/>
        </p:nvSpPr>
        <p:spPr>
          <a:xfrm>
            <a:off x="7995364" y="5976302"/>
            <a:ext cx="4133195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h-TH" sz="1100" dirty="0">
                <a:solidFill>
                  <a:schemeClr val="bg1">
                    <a:lumMod val="65000"/>
                  </a:schemeClr>
                </a:solidFill>
                <a:latin typeface="Pridi ExtraLight" panose="00000300000000000000" pitchFamily="2" charset="-34"/>
                <a:cs typeface="Pridi ExtraLight" panose="00000300000000000000" pitchFamily="2" charset="-34"/>
              </a:rPr>
              <a:t>บทบาทผู้บริหารและพนักงานในการต่อต้านทุจริตคอร์รัปชัน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A11656-66BA-4B4C-8D29-48B3B5A2E27F}"/>
              </a:ext>
            </a:extLst>
          </p:cNvPr>
          <p:cNvSpPr/>
          <p:nvPr/>
        </p:nvSpPr>
        <p:spPr>
          <a:xfrm flipV="1">
            <a:off x="0" y="826927"/>
            <a:ext cx="1325880" cy="149076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3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5135F9-3C62-30D8-AE31-135696382935}"/>
              </a:ext>
            </a:extLst>
          </p:cNvPr>
          <p:cNvSpPr txBox="1"/>
          <p:nvPr/>
        </p:nvSpPr>
        <p:spPr>
          <a:xfrm>
            <a:off x="1987660" y="126580"/>
            <a:ext cx="8103692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SG" sz="3200" b="1" dirty="0">
                <a:solidFill>
                  <a:srgbClr val="FFC000"/>
                </a:solidFill>
              </a:rPr>
              <a:t>Bribery Statistics in Thai Government Agencies</a:t>
            </a:r>
          </a:p>
          <a:p>
            <a:pPr algn="ctr"/>
            <a:r>
              <a:rPr lang="en-SG" sz="3200" b="1" dirty="0">
                <a:solidFill>
                  <a:srgbClr val="FFC000"/>
                </a:solidFill>
              </a:rPr>
              <a:t>Est. 5 </a:t>
            </a:r>
            <a:r>
              <a:rPr lang="en-SG" sz="3200" b="1" dirty="0" err="1">
                <a:solidFill>
                  <a:srgbClr val="FFC000"/>
                </a:solidFill>
              </a:rPr>
              <a:t>bln</a:t>
            </a:r>
            <a:r>
              <a:rPr lang="en-SG" sz="3200" b="1" dirty="0">
                <a:solidFill>
                  <a:srgbClr val="FFC000"/>
                </a:solidFill>
              </a:rPr>
              <a:t> Baht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D4197-CD68-FCF9-B706-12F9876B62D3}"/>
              </a:ext>
            </a:extLst>
          </p:cNvPr>
          <p:cNvSpPr txBox="1"/>
          <p:nvPr/>
        </p:nvSpPr>
        <p:spPr>
          <a:xfrm>
            <a:off x="8082549" y="1794794"/>
            <a:ext cx="1981312" cy="338554"/>
          </a:xfrm>
          <a:prstGeom prst="rect">
            <a:avLst/>
          </a:prstGeom>
          <a:solidFill>
            <a:srgbClr val="BCC6CF"/>
          </a:solidFill>
        </p:spPr>
        <p:txBody>
          <a:bodyPr wrap="none" rtlCol="0">
            <a:spAutoFit/>
          </a:bodyPr>
          <a:lstStyle/>
          <a:p>
            <a:r>
              <a:rPr lang="en-SG" sz="1600" b="1" dirty="0"/>
              <a:t>Department of Lands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81F65-749E-CF50-9EC7-AD2B04942ACD}"/>
              </a:ext>
            </a:extLst>
          </p:cNvPr>
          <p:cNvSpPr txBox="1"/>
          <p:nvPr/>
        </p:nvSpPr>
        <p:spPr>
          <a:xfrm>
            <a:off x="8107354" y="2106684"/>
            <a:ext cx="1061381" cy="338554"/>
          </a:xfrm>
          <a:prstGeom prst="rect">
            <a:avLst/>
          </a:prstGeom>
          <a:solidFill>
            <a:srgbClr val="BCC6CF"/>
          </a:solidFill>
        </p:spPr>
        <p:txBody>
          <a:bodyPr wrap="none" rtlCol="0">
            <a:spAutoFit/>
          </a:bodyPr>
          <a:lstStyle/>
          <a:p>
            <a:r>
              <a:rPr lang="en-SG" sz="1600" b="1" dirty="0"/>
              <a:t>Police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5FAE5-F3E8-56DA-E9B6-1B602A284CEB}"/>
              </a:ext>
            </a:extLst>
          </p:cNvPr>
          <p:cNvSpPr txBox="1"/>
          <p:nvPr/>
        </p:nvSpPr>
        <p:spPr>
          <a:xfrm>
            <a:off x="8121527" y="2407938"/>
            <a:ext cx="1250663" cy="338554"/>
          </a:xfrm>
          <a:prstGeom prst="rect">
            <a:avLst/>
          </a:prstGeom>
          <a:solidFill>
            <a:srgbClr val="BCC6CF"/>
          </a:solidFill>
        </p:spPr>
        <p:txBody>
          <a:bodyPr wrap="none" rtlCol="0">
            <a:spAutoFit/>
          </a:bodyPr>
          <a:lstStyle/>
          <a:p>
            <a:r>
              <a:rPr lang="en-SG" sz="1600" b="1" dirty="0"/>
              <a:t>Schools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612520-FD5A-CCB9-AA74-2C8059E6C184}"/>
              </a:ext>
            </a:extLst>
          </p:cNvPr>
          <p:cNvSpPr txBox="1"/>
          <p:nvPr/>
        </p:nvSpPr>
        <p:spPr>
          <a:xfrm>
            <a:off x="8107354" y="2734010"/>
            <a:ext cx="2309350" cy="338554"/>
          </a:xfrm>
          <a:prstGeom prst="rect">
            <a:avLst/>
          </a:prstGeom>
          <a:solidFill>
            <a:srgbClr val="BCC6CF"/>
          </a:solidFill>
        </p:spPr>
        <p:txBody>
          <a:bodyPr wrap="none" rtlCol="0">
            <a:spAutoFit/>
          </a:bodyPr>
          <a:lstStyle/>
          <a:p>
            <a:r>
              <a:rPr lang="en-SG" sz="1600" b="1" dirty="0"/>
              <a:t>Department of Transport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FB83D-BAEB-2314-CFF0-3CC549F94DE9}"/>
              </a:ext>
            </a:extLst>
          </p:cNvPr>
          <p:cNvSpPr txBox="1"/>
          <p:nvPr/>
        </p:nvSpPr>
        <p:spPr>
          <a:xfrm>
            <a:off x="8107354" y="3026922"/>
            <a:ext cx="911340" cy="338554"/>
          </a:xfrm>
          <a:prstGeom prst="rect">
            <a:avLst/>
          </a:prstGeom>
          <a:solidFill>
            <a:srgbClr val="BCC6CF"/>
          </a:solidFill>
        </p:spPr>
        <p:txBody>
          <a:bodyPr wrap="none" rtlCol="0">
            <a:spAutoFit/>
          </a:bodyPr>
          <a:lstStyle/>
          <a:p>
            <a:r>
              <a:rPr lang="en-SG" sz="1600" b="1" dirty="0"/>
              <a:t>Customs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773B4-D9FD-9B0F-D5C2-7B9C920FEEBF}"/>
              </a:ext>
            </a:extLst>
          </p:cNvPr>
          <p:cNvSpPr txBox="1"/>
          <p:nvPr/>
        </p:nvSpPr>
        <p:spPr>
          <a:xfrm>
            <a:off x="8142793" y="3370713"/>
            <a:ext cx="2183739" cy="338554"/>
          </a:xfrm>
          <a:prstGeom prst="rect">
            <a:avLst/>
          </a:prstGeom>
          <a:solidFill>
            <a:srgbClr val="BCC6CF"/>
          </a:solidFill>
        </p:spPr>
        <p:txBody>
          <a:bodyPr wrap="none" rtlCol="0">
            <a:spAutoFit/>
          </a:bodyPr>
          <a:lstStyle/>
          <a:p>
            <a:r>
              <a:rPr lang="en-SG" sz="1600" b="1" dirty="0"/>
              <a:t>Provincial authorities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622CD0-1BC3-3223-1F39-97C32D487D14}"/>
              </a:ext>
            </a:extLst>
          </p:cNvPr>
          <p:cNvSpPr txBox="1"/>
          <p:nvPr/>
        </p:nvSpPr>
        <p:spPr>
          <a:xfrm>
            <a:off x="8167603" y="3661336"/>
            <a:ext cx="2412968" cy="338554"/>
          </a:xfrm>
          <a:prstGeom prst="rect">
            <a:avLst/>
          </a:prstGeom>
          <a:solidFill>
            <a:srgbClr val="BCC6CF"/>
          </a:solidFill>
        </p:spPr>
        <p:txBody>
          <a:bodyPr wrap="none" rtlCol="0">
            <a:spAutoFit/>
          </a:bodyPr>
          <a:lstStyle/>
          <a:p>
            <a:r>
              <a:rPr lang="en-SG" sz="1600" b="1" dirty="0"/>
              <a:t>Department of Revenue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CE7E29-6146-5F38-EBBD-68E9AA531B99}"/>
              </a:ext>
            </a:extLst>
          </p:cNvPr>
          <p:cNvSpPr txBox="1"/>
          <p:nvPr/>
        </p:nvSpPr>
        <p:spPr>
          <a:xfrm>
            <a:off x="8178232" y="3990951"/>
            <a:ext cx="1132746" cy="338554"/>
          </a:xfrm>
          <a:prstGeom prst="rect">
            <a:avLst/>
          </a:prstGeom>
          <a:solidFill>
            <a:srgbClr val="BCC6CF"/>
          </a:solidFill>
        </p:spPr>
        <p:txBody>
          <a:bodyPr wrap="none" rtlCol="0">
            <a:spAutoFit/>
          </a:bodyPr>
          <a:lstStyle/>
          <a:p>
            <a:r>
              <a:rPr lang="en-SG" sz="1600" b="1" dirty="0"/>
              <a:t>Others       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1CF5D-1EBA-9475-758E-F99F38B3DE49}"/>
              </a:ext>
            </a:extLst>
          </p:cNvPr>
          <p:cNvSpPr/>
          <p:nvPr/>
        </p:nvSpPr>
        <p:spPr>
          <a:xfrm>
            <a:off x="7390878" y="1295556"/>
            <a:ext cx="1981312" cy="33855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947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5CCB23-771A-4743-A8E5-B187DD13358A}"/>
              </a:ext>
            </a:extLst>
          </p:cNvPr>
          <p:cNvSpPr/>
          <p:nvPr/>
        </p:nvSpPr>
        <p:spPr>
          <a:xfrm>
            <a:off x="1759868" y="1684466"/>
            <a:ext cx="8487361" cy="4289966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D2407B-5936-48E0-9E3B-458894198CF0}"/>
              </a:ext>
            </a:extLst>
          </p:cNvPr>
          <p:cNvSpPr txBox="1"/>
          <p:nvPr/>
        </p:nvSpPr>
        <p:spPr>
          <a:xfrm>
            <a:off x="1769947" y="1850444"/>
            <a:ext cx="8467201" cy="37856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sz="2400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Any person who provides, requests or agrees to provide assets or any other benefit to a</a:t>
            </a:r>
          </a:p>
          <a:p>
            <a:pPr algn="ctr"/>
            <a:r>
              <a:rPr lang="en-SG" sz="2400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state official, a foreign state official or a staff of an international organization in order to</a:t>
            </a:r>
          </a:p>
          <a:p>
            <a:pPr algn="ctr"/>
            <a:r>
              <a:rPr lang="en-SG" sz="2400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persuade them to act, omit to act or delay in acting in his or her duties in an unlawful</a:t>
            </a:r>
          </a:p>
          <a:p>
            <a:pPr algn="ctr"/>
            <a:r>
              <a:rPr lang="en-SG" sz="2400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manner, shall be liable to imprisonment for a term of not exceeding five years or to </a:t>
            </a:r>
            <a:r>
              <a:rPr lang="en-SG" sz="2400" b="1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a fine</a:t>
            </a:r>
          </a:p>
          <a:p>
            <a:pPr algn="ctr"/>
            <a:r>
              <a:rPr lang="en-SG" sz="2400" b="1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of not exceeding one hundred thousand baht or to both</a:t>
            </a:r>
            <a:r>
              <a:rPr lang="en-SG" sz="2400" b="1" dirty="0">
                <a:solidFill>
                  <a:srgbClr val="FFC000"/>
                </a:solidFill>
                <a:latin typeface="Browallia New" pitchFamily="34" charset="-34"/>
                <a:cs typeface="Browallia New" pitchFamily="34" charset="-34"/>
              </a:rPr>
              <a:t>.</a:t>
            </a:r>
          </a:p>
          <a:p>
            <a:pPr algn="ctr"/>
            <a:r>
              <a:rPr lang="en-SG" sz="2400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In the case where an offender pursuant to paragraph one is a person who is involved with</a:t>
            </a:r>
          </a:p>
          <a:p>
            <a:pPr algn="ctr"/>
            <a:r>
              <a:rPr lang="en-SG" sz="2400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any juristic person and acts for the benefit of that juristic person where such juristic person </a:t>
            </a:r>
            <a:r>
              <a:rPr lang="en-SG" sz="2400" b="1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does not have appropriate internal control measures </a:t>
            </a:r>
            <a:r>
              <a:rPr lang="en-SG" sz="2400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to prevent such commission of</a:t>
            </a:r>
          </a:p>
          <a:p>
            <a:pPr algn="ctr"/>
            <a:r>
              <a:rPr lang="en-SG" sz="2400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offence, that juristic person shall be guilty under this section and </a:t>
            </a:r>
            <a:r>
              <a:rPr lang="en-SG" sz="2400" b="1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shall be liable to a fine</a:t>
            </a:r>
          </a:p>
          <a:p>
            <a:pPr algn="ctr"/>
            <a:r>
              <a:rPr lang="en-SG" sz="2400" b="1" dirty="0">
                <a:solidFill>
                  <a:srgbClr val="FFFF00"/>
                </a:solidFill>
                <a:latin typeface="Browallia New" pitchFamily="34" charset="-34"/>
                <a:cs typeface="Browallia New" pitchFamily="34" charset="-34"/>
              </a:rPr>
              <a:t>from one time but not exceeding twice of the injury occurred or benefit received</a:t>
            </a:r>
            <a:r>
              <a:rPr lang="en-SG" sz="2400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.</a:t>
            </a:r>
          </a:p>
        </p:txBody>
      </p:sp>
      <p:sp>
        <p:nvSpPr>
          <p:cNvPr id="469" name="CustomShape 2"/>
          <p:cNvSpPr/>
          <p:nvPr/>
        </p:nvSpPr>
        <p:spPr>
          <a:xfrm>
            <a:off x="1872548" y="1197323"/>
            <a:ext cx="1685608" cy="582840"/>
          </a:xfrm>
          <a:prstGeom prst="rect">
            <a:avLst/>
          </a:prstGeom>
          <a:solidFill>
            <a:srgbClr val="9BBB59"/>
          </a:solidFill>
          <a:ln w="38160">
            <a:solidFill>
              <a:srgbClr val="FFFFFF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CustomShape 5"/>
          <p:cNvSpPr/>
          <p:nvPr/>
        </p:nvSpPr>
        <p:spPr>
          <a:xfrm>
            <a:off x="1872548" y="1221904"/>
            <a:ext cx="1693614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rowallia New" pitchFamily="34" charset="-34"/>
                <a:ea typeface="Tahoma" panose="020B0604030504040204" pitchFamily="34" charset="0"/>
                <a:cs typeface="Browallia New" pitchFamily="34" charset="-34"/>
              </a:rPr>
              <a:t>Section </a:t>
            </a:r>
            <a:r>
              <a:rPr lang="en-US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rowallia New" pitchFamily="34" charset="-34"/>
                <a:ea typeface="DejaVu Sans"/>
                <a:cs typeface="Browallia New" pitchFamily="34" charset="-34"/>
              </a:rPr>
              <a:t>176</a:t>
            </a: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rowallia New" pitchFamily="34" charset="-34"/>
                <a:ea typeface="DejaVu Sans"/>
                <a:cs typeface="Browallia New" pitchFamily="34" charset="-34"/>
              </a:rPr>
              <a:t>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D5000A-DA79-46D3-A974-B10AD86EC8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9596" y="4168086"/>
            <a:ext cx="2535932" cy="20523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031599A-9CE6-45EC-9B72-E1A7225A0671}"/>
              </a:ext>
            </a:extLst>
          </p:cNvPr>
          <p:cNvSpPr/>
          <p:nvPr/>
        </p:nvSpPr>
        <p:spPr>
          <a:xfrm flipV="1">
            <a:off x="0" y="826927"/>
            <a:ext cx="1325880" cy="149076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3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3CBD9FB-1F4C-411A-ACB8-C241C1C325F3}"/>
              </a:ext>
            </a:extLst>
          </p:cNvPr>
          <p:cNvSpPr txBox="1">
            <a:spLocks/>
          </p:cNvSpPr>
          <p:nvPr/>
        </p:nvSpPr>
        <p:spPr>
          <a:xfrm>
            <a:off x="7995364" y="5976302"/>
            <a:ext cx="4133195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h-TH" sz="1100" dirty="0">
                <a:solidFill>
                  <a:schemeClr val="bg1">
                    <a:lumMod val="65000"/>
                  </a:schemeClr>
                </a:solidFill>
                <a:latin typeface="Pridi ExtraLight" panose="00000300000000000000" pitchFamily="2" charset="-34"/>
                <a:cs typeface="Pridi ExtraLight" panose="00000300000000000000" pitchFamily="2" charset="-34"/>
              </a:rPr>
              <a:t>บทบาทผู้บริหารและพนักงานในการต่อต้านทุจริตคอร์รัปชัน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35412CD-10CF-43EC-9BDD-F98D1450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468" y="6356350"/>
            <a:ext cx="466532" cy="365125"/>
          </a:xfrm>
        </p:spPr>
        <p:txBody>
          <a:bodyPr/>
          <a:lstStyle/>
          <a:p>
            <a:fld id="{63CED761-7ED0-4E99-A890-B8CB33D3ACEB}" type="slidenum">
              <a:rPr lang="th-TH" smtClean="0"/>
              <a:t>6</a:t>
            </a:fld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3A0F4E-DA68-4A0D-B455-B050AC7B5DA8}"/>
              </a:ext>
            </a:extLst>
          </p:cNvPr>
          <p:cNvSpPr txBox="1"/>
          <p:nvPr/>
        </p:nvSpPr>
        <p:spPr>
          <a:xfrm>
            <a:off x="1325880" y="467403"/>
            <a:ext cx="104241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40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Organic Act on Anti-corruption, B.E. 2542 (1999)</a:t>
            </a:r>
            <a:endParaRPr lang="en-SG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BD0F4107-043B-4B5B-955A-C377B5278074}"/>
              </a:ext>
            </a:extLst>
          </p:cNvPr>
          <p:cNvSpPr txBox="1">
            <a:spLocks/>
          </p:cNvSpPr>
          <p:nvPr/>
        </p:nvSpPr>
        <p:spPr>
          <a:xfrm>
            <a:off x="1381918" y="235499"/>
            <a:ext cx="8685513" cy="8889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G" sz="4000" b="1" dirty="0">
                <a:solidFill>
                  <a:srgbClr val="00206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Overseas Enforcements</a:t>
            </a:r>
            <a:endParaRPr lang="th-TH" sz="4000" b="1" dirty="0">
              <a:solidFill>
                <a:srgbClr val="002060"/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48D26F-A939-48F7-BD33-CE9CF134963E}"/>
              </a:ext>
            </a:extLst>
          </p:cNvPr>
          <p:cNvSpPr/>
          <p:nvPr/>
        </p:nvSpPr>
        <p:spPr>
          <a:xfrm flipV="1">
            <a:off x="0" y="538339"/>
            <a:ext cx="1325880" cy="149076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3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11EE21F-78AD-449C-8DD0-528DC3769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945" y="63767"/>
            <a:ext cx="713757" cy="685207"/>
          </a:xfrm>
          <a:prstGeom prst="rect">
            <a:avLst/>
          </a:prstGeom>
        </p:spPr>
      </p:pic>
      <p:pic>
        <p:nvPicPr>
          <p:cNvPr id="4098" name="Picture 2" descr="Ericsson logo">
            <a:extLst>
              <a:ext uri="{FF2B5EF4-FFF2-40B4-BE49-F238E27FC236}">
                <a16:creationId xmlns:a16="http://schemas.microsoft.com/office/drawing/2014/main" id="{D8FB98CA-B0F5-4868-8E12-1608A526A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" y="1130239"/>
            <a:ext cx="5086350" cy="286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5E985B6-6D1F-49EF-9910-AC2AF0063E4C}"/>
              </a:ext>
            </a:extLst>
          </p:cNvPr>
          <p:cNvSpPr txBox="1"/>
          <p:nvPr/>
        </p:nvSpPr>
        <p:spPr>
          <a:xfrm>
            <a:off x="320040" y="2925232"/>
            <a:ext cx="6096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SG" b="1" i="0" u="sng" strike="noStrike" dirty="0">
                <a:solidFill>
                  <a:srgbClr val="FFFFFF"/>
                </a:solidFill>
                <a:effectLst/>
                <a:latin typeface="Helvetica" panose="020B0604020202020204" pitchFamily="34" charset="0"/>
                <a:hlinkClick r:id="rId4" tooltip="Ericsson ยอมรับ จ่ายเงินใต้โต๊ะให้เจ้าหน้าที่รัฐในหลายประเทศ, ยอมจ่ายค่าปรับ 1 พันล้านดอลลาร์"/>
              </a:rPr>
              <a:t>Ericsson paid US DOJ 1 Billion USD to settle bribery case</a:t>
            </a:r>
            <a:endParaRPr lang="th-TH" b="1" i="0" u="sng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4100" name="Picture 4" descr="อ่วม! ศาลสูงโซลสั่งจำคุก 'ทายาทซัมซุง' 30 เดือน คดีสินบนฉาว">
            <a:extLst>
              <a:ext uri="{FF2B5EF4-FFF2-40B4-BE49-F238E27FC236}">
                <a16:creationId xmlns:a16="http://schemas.microsoft.com/office/drawing/2014/main" id="{0AAD82E4-B7EB-4DF0-8306-1F1D6A213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93" y="1124461"/>
            <a:ext cx="4573112" cy="25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hina Wirtschaft GlaxoSmithKline Logo mit Geldscheine">
            <a:extLst>
              <a:ext uri="{FF2B5EF4-FFF2-40B4-BE49-F238E27FC236}">
                <a16:creationId xmlns:a16="http://schemas.microsoft.com/office/drawing/2014/main" id="{FF0D86AA-6643-4132-A7AC-CB2D9ADAC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65" y="3810001"/>
            <a:ext cx="4573113" cy="25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E0C3728-CEAD-4263-8C1A-8CD1868F6BCA}"/>
              </a:ext>
            </a:extLst>
          </p:cNvPr>
          <p:cNvSpPr txBox="1"/>
          <p:nvPr/>
        </p:nvSpPr>
        <p:spPr>
          <a:xfrm>
            <a:off x="6709006" y="5733539"/>
            <a:ext cx="499683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SG" sz="2000" i="0" dirty="0">
                <a:latin typeface="Pridi" panose="00000500000000000000" pitchFamily="2" charset="-34"/>
                <a:cs typeface="Pridi" panose="00000500000000000000" pitchFamily="2" charset="-34"/>
              </a:rPr>
              <a:t>GSK fined $490 </a:t>
            </a:r>
            <a:r>
              <a:rPr lang="en-SG" sz="2000" i="0" dirty="0" err="1">
                <a:latin typeface="Pridi" panose="00000500000000000000" pitchFamily="2" charset="-34"/>
                <a:cs typeface="Pridi" panose="00000500000000000000" pitchFamily="2" charset="-34"/>
              </a:rPr>
              <a:t>mln</a:t>
            </a:r>
            <a:r>
              <a:rPr lang="en-SG" sz="2000" i="0" dirty="0">
                <a:latin typeface="Pridi" panose="00000500000000000000" pitchFamily="2" charset="-34"/>
                <a:cs typeface="Pridi" panose="00000500000000000000" pitchFamily="2" charset="-34"/>
              </a:rPr>
              <a:t> USD in China for bribery</a:t>
            </a:r>
            <a:endParaRPr lang="th-TH" sz="2000" i="0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pic>
        <p:nvPicPr>
          <p:cNvPr id="4104" name="Picture 8" descr="airbus corruption airasia">
            <a:extLst>
              <a:ext uri="{FF2B5EF4-FFF2-40B4-BE49-F238E27FC236}">
                <a16:creationId xmlns:a16="http://schemas.microsoft.com/office/drawing/2014/main" id="{9DD61433-7092-4894-989A-0984A3513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8" y="4087908"/>
            <a:ext cx="4962420" cy="25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FF184757-5BA9-4741-9F16-DCF20693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3468" y="6356350"/>
            <a:ext cx="466532" cy="365125"/>
          </a:xfrm>
        </p:spPr>
        <p:txBody>
          <a:bodyPr/>
          <a:lstStyle/>
          <a:p>
            <a:fld id="{63CED761-7ED0-4E99-A890-B8CB33D3ACEB}" type="slidenum">
              <a:rPr lang="th-TH" smtClean="0"/>
              <a:t>7</a:t>
            </a:fld>
            <a:endParaRPr lang="th-TH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CCC9B1CC-6B4D-49EA-8739-1B417B4BAE7E}"/>
              </a:ext>
            </a:extLst>
          </p:cNvPr>
          <p:cNvSpPr txBox="1">
            <a:spLocks/>
          </p:cNvSpPr>
          <p:nvPr/>
        </p:nvSpPr>
        <p:spPr>
          <a:xfrm>
            <a:off x="7995364" y="5976302"/>
            <a:ext cx="4133195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h-TH" sz="1100" dirty="0">
                <a:solidFill>
                  <a:schemeClr val="bg1">
                    <a:lumMod val="65000"/>
                  </a:schemeClr>
                </a:solidFill>
                <a:latin typeface="Pridi ExtraLight" panose="00000300000000000000" pitchFamily="2" charset="-34"/>
                <a:cs typeface="Pridi ExtraLight" panose="00000300000000000000" pitchFamily="2" charset="-34"/>
              </a:rPr>
              <a:t>บทบาทผู้บริหารและพนักงานในการต่อต้านทุจริตคอร์รัปชัน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BE7004-743F-4607-BAD6-D368DA15EC1F}"/>
              </a:ext>
            </a:extLst>
          </p:cNvPr>
          <p:cNvSpPr/>
          <p:nvPr/>
        </p:nvSpPr>
        <p:spPr>
          <a:xfrm>
            <a:off x="6931975" y="2757584"/>
            <a:ext cx="4573113" cy="11791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Samsung heir gets prison term for bribery scandal</a:t>
            </a:r>
            <a:endParaRPr lang="en-SG" sz="2000" b="0" i="0" dirty="0">
              <a:solidFill>
                <a:schemeClr val="bg1"/>
              </a:solidFill>
              <a:effectLst/>
              <a:latin typeface="arial" panose="020B0604020202020204" pitchFamily="3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5C9BE-A36B-D6C5-1A52-A3A87FC925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/>
          <a:stretch/>
        </p:blipFill>
        <p:spPr>
          <a:xfrm>
            <a:off x="10019270" y="0"/>
            <a:ext cx="1410730" cy="88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0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>
            <a:extLst>
              <a:ext uri="{FF2B5EF4-FFF2-40B4-BE49-F238E27FC236}">
                <a16:creationId xmlns:a16="http://schemas.microsoft.com/office/drawing/2014/main" id="{074B038E-4C19-4688-8807-44006A0FF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042" y="2884564"/>
            <a:ext cx="2784860" cy="1342274"/>
          </a:xfrm>
          <a:prstGeom prst="rect">
            <a:avLst/>
          </a:prstGeom>
        </p:spPr>
      </p:pic>
      <p:pic>
        <p:nvPicPr>
          <p:cNvPr id="8234" name="Picture 42" descr="THAI GROUP HOLDINGS">
            <a:extLst>
              <a:ext uri="{FF2B5EF4-FFF2-40B4-BE49-F238E27FC236}">
                <a16:creationId xmlns:a16="http://schemas.microsoft.com/office/drawing/2014/main" id="{8E3F273E-C6F3-42EE-8047-0A7346683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81" y="907368"/>
            <a:ext cx="860014" cy="49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FE9FE-8CC2-4E32-B38D-A7F22ED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8</a:t>
            </a:fld>
            <a:endParaRPr lang="th-TH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9D58E26-C75C-4A03-A15F-68867A2D0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0" y="77538"/>
            <a:ext cx="639574" cy="613991"/>
          </a:xfrm>
          <a:prstGeom prst="rect">
            <a:avLst/>
          </a:prstGeom>
        </p:spPr>
      </p:pic>
      <p:pic>
        <p:nvPicPr>
          <p:cNvPr id="45" name="Picture 2" descr="Sabina | Buy Women's Lingerie, Bras, Panties, Nightwear, Swimwear Online">
            <a:extLst>
              <a:ext uri="{FF2B5EF4-FFF2-40B4-BE49-F238E27FC236}">
                <a16:creationId xmlns:a16="http://schemas.microsoft.com/office/drawing/2014/main" id="{D781914D-EF69-47A7-99E3-4109ED6A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76" y="3486211"/>
            <a:ext cx="327729" cy="19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Graphic 45" descr="Fish">
            <a:extLst>
              <a:ext uri="{FF2B5EF4-FFF2-40B4-BE49-F238E27FC236}">
                <a16:creationId xmlns:a16="http://schemas.microsoft.com/office/drawing/2014/main" id="{E79200AA-7B97-444C-9A78-0C7E67E70C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 flipV="1">
            <a:off x="4156235" y="4195863"/>
            <a:ext cx="681859" cy="665857"/>
          </a:xfrm>
          <a:prstGeom prst="rect">
            <a:avLst/>
          </a:prstGeom>
        </p:spPr>
      </p:pic>
      <p:pic>
        <p:nvPicPr>
          <p:cNvPr id="47" name="Graphic 46" descr="Fish">
            <a:extLst>
              <a:ext uri="{FF2B5EF4-FFF2-40B4-BE49-F238E27FC236}">
                <a16:creationId xmlns:a16="http://schemas.microsoft.com/office/drawing/2014/main" id="{1AB3C22D-E1CB-400A-AE45-05BFD5F8B4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 flipH="1" flipV="1">
            <a:off x="8883819" y="694266"/>
            <a:ext cx="495877" cy="484240"/>
          </a:xfrm>
          <a:prstGeom prst="rect">
            <a:avLst/>
          </a:prstGeom>
        </p:spPr>
      </p:pic>
      <p:pic>
        <p:nvPicPr>
          <p:cNvPr id="49" name="Graphic 48" descr="Fish">
            <a:extLst>
              <a:ext uri="{FF2B5EF4-FFF2-40B4-BE49-F238E27FC236}">
                <a16:creationId xmlns:a16="http://schemas.microsoft.com/office/drawing/2014/main" id="{D8C7C237-BAED-4B4D-9D26-DF35BC6BF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 flipV="1">
            <a:off x="7233840" y="2540255"/>
            <a:ext cx="670480" cy="65474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78E9F40-AB19-43A6-BB83-1591F315EDA2}"/>
              </a:ext>
            </a:extLst>
          </p:cNvPr>
          <p:cNvSpPr txBox="1"/>
          <p:nvPr/>
        </p:nvSpPr>
        <p:spPr>
          <a:xfrm>
            <a:off x="9990565" y="3270164"/>
            <a:ext cx="141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Corruption</a:t>
            </a:r>
            <a:endParaRPr lang="en-US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" name="Graphic 51" descr="Fish">
            <a:extLst>
              <a:ext uri="{FF2B5EF4-FFF2-40B4-BE49-F238E27FC236}">
                <a16:creationId xmlns:a16="http://schemas.microsoft.com/office/drawing/2014/main" id="{DFB9B470-BA61-4922-8034-649F9D400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 flipV="1">
            <a:off x="6350456" y="2417120"/>
            <a:ext cx="797358" cy="778646"/>
          </a:xfrm>
          <a:prstGeom prst="rect">
            <a:avLst/>
          </a:prstGeom>
        </p:spPr>
      </p:pic>
      <p:pic>
        <p:nvPicPr>
          <p:cNvPr id="53" name="Graphic 52" descr="Fish">
            <a:extLst>
              <a:ext uri="{FF2B5EF4-FFF2-40B4-BE49-F238E27FC236}">
                <a16:creationId xmlns:a16="http://schemas.microsoft.com/office/drawing/2014/main" id="{3A00B0C7-241D-4E6D-8714-1CB4CDE09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 flipV="1">
            <a:off x="5952974" y="3280027"/>
            <a:ext cx="847455" cy="827567"/>
          </a:xfrm>
          <a:prstGeom prst="rect">
            <a:avLst/>
          </a:prstGeom>
        </p:spPr>
      </p:pic>
      <p:pic>
        <p:nvPicPr>
          <p:cNvPr id="57" name="Graphic 56" descr="Fish">
            <a:extLst>
              <a:ext uri="{FF2B5EF4-FFF2-40B4-BE49-F238E27FC236}">
                <a16:creationId xmlns:a16="http://schemas.microsoft.com/office/drawing/2014/main" id="{15EEE846-E10F-4D49-AE2D-223234B67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 flipV="1">
            <a:off x="3468055" y="2078014"/>
            <a:ext cx="613910" cy="599503"/>
          </a:xfrm>
          <a:prstGeom prst="rect">
            <a:avLst/>
          </a:prstGeom>
        </p:spPr>
      </p:pic>
      <p:pic>
        <p:nvPicPr>
          <p:cNvPr id="58" name="Graphic 57" descr="Fish">
            <a:extLst>
              <a:ext uri="{FF2B5EF4-FFF2-40B4-BE49-F238E27FC236}">
                <a16:creationId xmlns:a16="http://schemas.microsoft.com/office/drawing/2014/main" id="{5D692E8B-2017-4AA7-8624-2A0690AF4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 flipV="1">
            <a:off x="6301106" y="1312219"/>
            <a:ext cx="910956" cy="889578"/>
          </a:xfrm>
          <a:prstGeom prst="rect">
            <a:avLst/>
          </a:prstGeom>
        </p:spPr>
      </p:pic>
      <p:pic>
        <p:nvPicPr>
          <p:cNvPr id="59" name="Graphic 58" descr="Fish">
            <a:extLst>
              <a:ext uri="{FF2B5EF4-FFF2-40B4-BE49-F238E27FC236}">
                <a16:creationId xmlns:a16="http://schemas.microsoft.com/office/drawing/2014/main" id="{37E9517B-AB18-421C-88DB-74679CF27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 flipV="1">
            <a:off x="7284981" y="4361413"/>
            <a:ext cx="749760" cy="732165"/>
          </a:xfrm>
          <a:prstGeom prst="rect">
            <a:avLst/>
          </a:prstGeom>
        </p:spPr>
      </p:pic>
      <p:pic>
        <p:nvPicPr>
          <p:cNvPr id="60" name="Graphic 59" descr="Fish">
            <a:extLst>
              <a:ext uri="{FF2B5EF4-FFF2-40B4-BE49-F238E27FC236}">
                <a16:creationId xmlns:a16="http://schemas.microsoft.com/office/drawing/2014/main" id="{32EF2D7A-6A44-4692-943A-E3E253EB6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 flipV="1">
            <a:off x="6950456" y="3930163"/>
            <a:ext cx="910956" cy="889578"/>
          </a:xfrm>
          <a:prstGeom prst="rect">
            <a:avLst/>
          </a:prstGeom>
        </p:spPr>
      </p:pic>
      <p:pic>
        <p:nvPicPr>
          <p:cNvPr id="61" name="Graphic 60" descr="Fish">
            <a:extLst>
              <a:ext uri="{FF2B5EF4-FFF2-40B4-BE49-F238E27FC236}">
                <a16:creationId xmlns:a16="http://schemas.microsoft.com/office/drawing/2014/main" id="{4F37A9A2-8EF0-4E8C-BE8A-69BCADA766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 flipV="1">
            <a:off x="6534935" y="4422508"/>
            <a:ext cx="682830" cy="666806"/>
          </a:xfrm>
          <a:prstGeom prst="rect">
            <a:avLst/>
          </a:prstGeom>
        </p:spPr>
      </p:pic>
      <p:pic>
        <p:nvPicPr>
          <p:cNvPr id="63" name="Graphic 62" descr="Fish">
            <a:extLst>
              <a:ext uri="{FF2B5EF4-FFF2-40B4-BE49-F238E27FC236}">
                <a16:creationId xmlns:a16="http://schemas.microsoft.com/office/drawing/2014/main" id="{9582EA25-498A-4D7F-AD10-7C8DAE51A2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 flipH="1" flipV="1">
            <a:off x="8021023" y="5037999"/>
            <a:ext cx="910956" cy="889578"/>
          </a:xfrm>
          <a:prstGeom prst="rect">
            <a:avLst/>
          </a:prstGeom>
        </p:spPr>
      </p:pic>
      <p:pic>
        <p:nvPicPr>
          <p:cNvPr id="64" name="Graphic 63" descr="Fish">
            <a:extLst>
              <a:ext uri="{FF2B5EF4-FFF2-40B4-BE49-F238E27FC236}">
                <a16:creationId xmlns:a16="http://schemas.microsoft.com/office/drawing/2014/main" id="{86D69718-E681-4024-BD6C-4D2465B816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 flipV="1">
            <a:off x="8735692" y="3662070"/>
            <a:ext cx="296438" cy="289481"/>
          </a:xfrm>
          <a:prstGeom prst="rect">
            <a:avLst/>
          </a:prstGeom>
        </p:spPr>
      </p:pic>
      <p:pic>
        <p:nvPicPr>
          <p:cNvPr id="66" name="Graphic 65" descr="Fish">
            <a:extLst>
              <a:ext uri="{FF2B5EF4-FFF2-40B4-BE49-F238E27FC236}">
                <a16:creationId xmlns:a16="http://schemas.microsoft.com/office/drawing/2014/main" id="{97424BEB-2B65-4995-8AB4-F1B06A107B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6865909" y="4766211"/>
            <a:ext cx="562002" cy="548813"/>
          </a:xfrm>
          <a:prstGeom prst="rect">
            <a:avLst/>
          </a:prstGeom>
        </p:spPr>
      </p:pic>
      <p:pic>
        <p:nvPicPr>
          <p:cNvPr id="67" name="Graphic 66" descr="Fish">
            <a:extLst>
              <a:ext uri="{FF2B5EF4-FFF2-40B4-BE49-F238E27FC236}">
                <a16:creationId xmlns:a16="http://schemas.microsoft.com/office/drawing/2014/main" id="{EAD5E2B2-D911-4F67-B5EF-C870E6070A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 flipV="1">
            <a:off x="5899935" y="4028632"/>
            <a:ext cx="562002" cy="548813"/>
          </a:xfrm>
          <a:prstGeom prst="rect">
            <a:avLst/>
          </a:prstGeom>
        </p:spPr>
      </p:pic>
      <p:pic>
        <p:nvPicPr>
          <p:cNvPr id="68" name="Graphic 67" descr="Fish">
            <a:extLst>
              <a:ext uri="{FF2B5EF4-FFF2-40B4-BE49-F238E27FC236}">
                <a16:creationId xmlns:a16="http://schemas.microsoft.com/office/drawing/2014/main" id="{233AFE02-551B-427E-BE27-6AFBC23C320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6242835" y="4171331"/>
            <a:ext cx="682830" cy="666806"/>
          </a:xfrm>
          <a:prstGeom prst="rect">
            <a:avLst/>
          </a:prstGeom>
        </p:spPr>
      </p:pic>
      <p:pic>
        <p:nvPicPr>
          <p:cNvPr id="69" name="Graphic 68" descr="Fish">
            <a:extLst>
              <a:ext uri="{FF2B5EF4-FFF2-40B4-BE49-F238E27FC236}">
                <a16:creationId xmlns:a16="http://schemas.microsoft.com/office/drawing/2014/main" id="{FA1853A3-98E0-4BC2-83A7-7F6D8D5830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5544335" y="3723832"/>
            <a:ext cx="562002" cy="548813"/>
          </a:xfrm>
          <a:prstGeom prst="rect">
            <a:avLst/>
          </a:prstGeom>
        </p:spPr>
      </p:pic>
      <p:pic>
        <p:nvPicPr>
          <p:cNvPr id="70" name="Graphic 69" descr="Fish">
            <a:extLst>
              <a:ext uri="{FF2B5EF4-FFF2-40B4-BE49-F238E27FC236}">
                <a16:creationId xmlns:a16="http://schemas.microsoft.com/office/drawing/2014/main" id="{63B9682B-49EC-4806-8DD8-360180CCBA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4909335" y="3088832"/>
            <a:ext cx="562002" cy="548813"/>
          </a:xfrm>
          <a:prstGeom prst="rect">
            <a:avLst/>
          </a:prstGeom>
        </p:spPr>
      </p:pic>
      <p:pic>
        <p:nvPicPr>
          <p:cNvPr id="71" name="Graphic 70" descr="Fish">
            <a:extLst>
              <a:ext uri="{FF2B5EF4-FFF2-40B4-BE49-F238E27FC236}">
                <a16:creationId xmlns:a16="http://schemas.microsoft.com/office/drawing/2014/main" id="{4820FAB8-55FC-4D48-8F62-C5B30361A0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 flipV="1">
            <a:off x="5200332" y="3532637"/>
            <a:ext cx="562002" cy="548813"/>
          </a:xfrm>
          <a:prstGeom prst="rect">
            <a:avLst/>
          </a:prstGeom>
        </p:spPr>
      </p:pic>
      <p:pic>
        <p:nvPicPr>
          <p:cNvPr id="72" name="Graphic 71" descr="Fish">
            <a:extLst>
              <a:ext uri="{FF2B5EF4-FFF2-40B4-BE49-F238E27FC236}">
                <a16:creationId xmlns:a16="http://schemas.microsoft.com/office/drawing/2014/main" id="{528F4D50-C7FC-414E-B917-9D45375588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5811035" y="4650932"/>
            <a:ext cx="562002" cy="548813"/>
          </a:xfrm>
          <a:prstGeom prst="rect">
            <a:avLst/>
          </a:prstGeom>
        </p:spPr>
      </p:pic>
      <p:pic>
        <p:nvPicPr>
          <p:cNvPr id="73" name="Graphic 72" descr="Fish">
            <a:extLst>
              <a:ext uri="{FF2B5EF4-FFF2-40B4-BE49-F238E27FC236}">
                <a16:creationId xmlns:a16="http://schemas.microsoft.com/office/drawing/2014/main" id="{D46CD650-18BC-493F-A9CB-8E154AA042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6153935" y="4955732"/>
            <a:ext cx="562002" cy="548813"/>
          </a:xfrm>
          <a:prstGeom prst="rect">
            <a:avLst/>
          </a:prstGeom>
        </p:spPr>
      </p:pic>
      <p:pic>
        <p:nvPicPr>
          <p:cNvPr id="74" name="Graphic 73" descr="Fish">
            <a:extLst>
              <a:ext uri="{FF2B5EF4-FFF2-40B4-BE49-F238E27FC236}">
                <a16:creationId xmlns:a16="http://schemas.microsoft.com/office/drawing/2014/main" id="{7474E321-A586-4B8D-9DA4-DB64D984CE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5176035" y="4015932"/>
            <a:ext cx="562002" cy="548813"/>
          </a:xfrm>
          <a:prstGeom prst="rect">
            <a:avLst/>
          </a:prstGeom>
        </p:spPr>
      </p:pic>
      <p:pic>
        <p:nvPicPr>
          <p:cNvPr id="75" name="Graphic 74" descr="Fish">
            <a:extLst>
              <a:ext uri="{FF2B5EF4-FFF2-40B4-BE49-F238E27FC236}">
                <a16:creationId xmlns:a16="http://schemas.microsoft.com/office/drawing/2014/main" id="{6DF875C5-3EE4-48CF-BB68-E82304310A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5518935" y="4320732"/>
            <a:ext cx="562002" cy="548813"/>
          </a:xfrm>
          <a:prstGeom prst="rect">
            <a:avLst/>
          </a:prstGeom>
        </p:spPr>
      </p:pic>
      <p:pic>
        <p:nvPicPr>
          <p:cNvPr id="76" name="Graphic 75" descr="Fish">
            <a:extLst>
              <a:ext uri="{FF2B5EF4-FFF2-40B4-BE49-F238E27FC236}">
                <a16:creationId xmlns:a16="http://schemas.microsoft.com/office/drawing/2014/main" id="{5C991903-4CEE-46C0-B5A0-6B393BFE48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4820435" y="3711132"/>
            <a:ext cx="562002" cy="548813"/>
          </a:xfrm>
          <a:prstGeom prst="rect">
            <a:avLst/>
          </a:prstGeom>
        </p:spPr>
      </p:pic>
      <p:pic>
        <p:nvPicPr>
          <p:cNvPr id="77" name="Graphic 76" descr="Fish">
            <a:extLst>
              <a:ext uri="{FF2B5EF4-FFF2-40B4-BE49-F238E27FC236}">
                <a16:creationId xmlns:a16="http://schemas.microsoft.com/office/drawing/2014/main" id="{F68B31E3-8268-4A15-AD51-2BBFBF4A16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4528335" y="3380932"/>
            <a:ext cx="562002" cy="548813"/>
          </a:xfrm>
          <a:prstGeom prst="rect">
            <a:avLst/>
          </a:prstGeom>
        </p:spPr>
      </p:pic>
      <p:pic>
        <p:nvPicPr>
          <p:cNvPr id="78" name="Graphic 77" descr="Fish">
            <a:extLst>
              <a:ext uri="{FF2B5EF4-FFF2-40B4-BE49-F238E27FC236}">
                <a16:creationId xmlns:a16="http://schemas.microsoft.com/office/drawing/2014/main" id="{7B97C2E1-C3C9-4CED-81AE-E7BD630BED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4807735" y="4257232"/>
            <a:ext cx="562002" cy="548813"/>
          </a:xfrm>
          <a:prstGeom prst="rect">
            <a:avLst/>
          </a:prstGeom>
        </p:spPr>
      </p:pic>
      <p:pic>
        <p:nvPicPr>
          <p:cNvPr id="79" name="Graphic 78" descr="Fish">
            <a:extLst>
              <a:ext uri="{FF2B5EF4-FFF2-40B4-BE49-F238E27FC236}">
                <a16:creationId xmlns:a16="http://schemas.microsoft.com/office/drawing/2014/main" id="{27AAA461-2288-400D-9D4D-8E33CF4510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4452135" y="3952432"/>
            <a:ext cx="562002" cy="548813"/>
          </a:xfrm>
          <a:prstGeom prst="rect">
            <a:avLst/>
          </a:prstGeom>
        </p:spPr>
      </p:pic>
      <p:pic>
        <p:nvPicPr>
          <p:cNvPr id="80" name="Graphic 79" descr="Fish">
            <a:extLst>
              <a:ext uri="{FF2B5EF4-FFF2-40B4-BE49-F238E27FC236}">
                <a16:creationId xmlns:a16="http://schemas.microsoft.com/office/drawing/2014/main" id="{9CE6AA4A-988E-4F4C-99E7-87F8B70BEB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 flipV="1">
            <a:off x="3817135" y="3317432"/>
            <a:ext cx="562002" cy="548813"/>
          </a:xfrm>
          <a:prstGeom prst="rect">
            <a:avLst/>
          </a:prstGeom>
        </p:spPr>
      </p:pic>
      <p:pic>
        <p:nvPicPr>
          <p:cNvPr id="81" name="Graphic 80" descr="Fish">
            <a:extLst>
              <a:ext uri="{FF2B5EF4-FFF2-40B4-BE49-F238E27FC236}">
                <a16:creationId xmlns:a16="http://schemas.microsoft.com/office/drawing/2014/main" id="{A2AA1E75-5DF9-42D1-B13C-85492DE50E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4160035" y="3622232"/>
            <a:ext cx="562002" cy="548813"/>
          </a:xfrm>
          <a:prstGeom prst="rect">
            <a:avLst/>
          </a:prstGeom>
        </p:spPr>
      </p:pic>
      <p:pic>
        <p:nvPicPr>
          <p:cNvPr id="82" name="Graphic 81" descr="Fish">
            <a:extLst>
              <a:ext uri="{FF2B5EF4-FFF2-40B4-BE49-F238E27FC236}">
                <a16:creationId xmlns:a16="http://schemas.microsoft.com/office/drawing/2014/main" id="{258A2CF2-B4C0-40EE-8AC7-627E51F5D4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4287035" y="3063432"/>
            <a:ext cx="562002" cy="548813"/>
          </a:xfrm>
          <a:prstGeom prst="rect">
            <a:avLst/>
          </a:prstGeom>
        </p:spPr>
      </p:pic>
      <p:pic>
        <p:nvPicPr>
          <p:cNvPr id="83" name="Graphic 82" descr="Fish">
            <a:extLst>
              <a:ext uri="{FF2B5EF4-FFF2-40B4-BE49-F238E27FC236}">
                <a16:creationId xmlns:a16="http://schemas.microsoft.com/office/drawing/2014/main" id="{496EE9CF-8B8E-4CCA-9BF2-CCB72F359D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4362412" y="4200197"/>
            <a:ext cx="81647" cy="79731"/>
          </a:xfrm>
          <a:prstGeom prst="rect">
            <a:avLst/>
          </a:prstGeom>
        </p:spPr>
      </p:pic>
      <p:pic>
        <p:nvPicPr>
          <p:cNvPr id="85" name="Graphic 84" descr="Fish">
            <a:extLst>
              <a:ext uri="{FF2B5EF4-FFF2-40B4-BE49-F238E27FC236}">
                <a16:creationId xmlns:a16="http://schemas.microsoft.com/office/drawing/2014/main" id="{A12B6688-69A8-42CC-B003-E33E20462C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3457096" y="3058439"/>
            <a:ext cx="562002" cy="548813"/>
          </a:xfrm>
          <a:prstGeom prst="rect">
            <a:avLst/>
          </a:prstGeom>
        </p:spPr>
      </p:pic>
      <p:pic>
        <p:nvPicPr>
          <p:cNvPr id="86" name="Graphic 85" descr="Fish">
            <a:extLst>
              <a:ext uri="{FF2B5EF4-FFF2-40B4-BE49-F238E27FC236}">
                <a16:creationId xmlns:a16="http://schemas.microsoft.com/office/drawing/2014/main" id="{69A8227F-A022-4879-BC6C-D84FABA838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 flipV="1">
            <a:off x="5264935" y="2758632"/>
            <a:ext cx="562002" cy="548813"/>
          </a:xfrm>
          <a:prstGeom prst="rect">
            <a:avLst/>
          </a:prstGeom>
        </p:spPr>
      </p:pic>
      <p:pic>
        <p:nvPicPr>
          <p:cNvPr id="87" name="Graphic 86" descr="Fish">
            <a:extLst>
              <a:ext uri="{FF2B5EF4-FFF2-40B4-BE49-F238E27FC236}">
                <a16:creationId xmlns:a16="http://schemas.microsoft.com/office/drawing/2014/main" id="{96D840CD-B730-4BF4-9856-3F3734C950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4909335" y="2479232"/>
            <a:ext cx="562002" cy="548813"/>
          </a:xfrm>
          <a:prstGeom prst="rect">
            <a:avLst/>
          </a:prstGeom>
        </p:spPr>
      </p:pic>
      <p:pic>
        <p:nvPicPr>
          <p:cNvPr id="88" name="Graphic 87" descr="Fish">
            <a:extLst>
              <a:ext uri="{FF2B5EF4-FFF2-40B4-BE49-F238E27FC236}">
                <a16:creationId xmlns:a16="http://schemas.microsoft.com/office/drawing/2014/main" id="{EF8ACB69-95FA-47C5-B4F6-C48674FB17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4617235" y="2149032"/>
            <a:ext cx="562002" cy="548813"/>
          </a:xfrm>
          <a:prstGeom prst="rect">
            <a:avLst/>
          </a:prstGeom>
        </p:spPr>
      </p:pic>
      <p:pic>
        <p:nvPicPr>
          <p:cNvPr id="89" name="Graphic 88" descr="Fish">
            <a:extLst>
              <a:ext uri="{FF2B5EF4-FFF2-40B4-BE49-F238E27FC236}">
                <a16:creationId xmlns:a16="http://schemas.microsoft.com/office/drawing/2014/main" id="{E62A61E1-F76A-42CE-8182-11C2BC30E6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4541035" y="2745932"/>
            <a:ext cx="562002" cy="548813"/>
          </a:xfrm>
          <a:prstGeom prst="rect">
            <a:avLst/>
          </a:prstGeom>
        </p:spPr>
      </p:pic>
      <p:pic>
        <p:nvPicPr>
          <p:cNvPr id="90" name="Graphic 89" descr="Fish">
            <a:extLst>
              <a:ext uri="{FF2B5EF4-FFF2-40B4-BE49-F238E27FC236}">
                <a16:creationId xmlns:a16="http://schemas.microsoft.com/office/drawing/2014/main" id="{31C419F0-21CF-433B-8780-CF90DEB1C3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4185435" y="2466532"/>
            <a:ext cx="562002" cy="548813"/>
          </a:xfrm>
          <a:prstGeom prst="rect">
            <a:avLst/>
          </a:prstGeom>
        </p:spPr>
      </p:pic>
      <p:pic>
        <p:nvPicPr>
          <p:cNvPr id="91" name="Graphic 90" descr="Fish">
            <a:extLst>
              <a:ext uri="{FF2B5EF4-FFF2-40B4-BE49-F238E27FC236}">
                <a16:creationId xmlns:a16="http://schemas.microsoft.com/office/drawing/2014/main" id="{84154B15-C805-41BF-970E-A21614A2EC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 flipV="1">
            <a:off x="4429788" y="4541716"/>
            <a:ext cx="562002" cy="548813"/>
          </a:xfrm>
          <a:prstGeom prst="rect">
            <a:avLst/>
          </a:prstGeom>
        </p:spPr>
      </p:pic>
      <p:pic>
        <p:nvPicPr>
          <p:cNvPr id="92" name="Graphic 91" descr="Fish">
            <a:extLst>
              <a:ext uri="{FF2B5EF4-FFF2-40B4-BE49-F238E27FC236}">
                <a16:creationId xmlns:a16="http://schemas.microsoft.com/office/drawing/2014/main" id="{EDAC4207-CC53-44F5-B572-9EF74C7ACD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 flipH="1" flipV="1">
            <a:off x="9755144" y="1273994"/>
            <a:ext cx="682830" cy="666806"/>
          </a:xfrm>
          <a:prstGeom prst="rect">
            <a:avLst/>
          </a:prstGeom>
        </p:spPr>
      </p:pic>
      <p:pic>
        <p:nvPicPr>
          <p:cNvPr id="93" name="Graphic 92" descr="Fish">
            <a:extLst>
              <a:ext uri="{FF2B5EF4-FFF2-40B4-BE49-F238E27FC236}">
                <a16:creationId xmlns:a16="http://schemas.microsoft.com/office/drawing/2014/main" id="{62CCA396-4CAF-4D0F-9A26-991BED4CF2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3595889" y="2573062"/>
            <a:ext cx="562002" cy="548813"/>
          </a:xfrm>
          <a:prstGeom prst="rect">
            <a:avLst/>
          </a:prstGeom>
        </p:spPr>
      </p:pic>
      <p:pic>
        <p:nvPicPr>
          <p:cNvPr id="94" name="Graphic 93" descr="Fish">
            <a:extLst>
              <a:ext uri="{FF2B5EF4-FFF2-40B4-BE49-F238E27FC236}">
                <a16:creationId xmlns:a16="http://schemas.microsoft.com/office/drawing/2014/main" id="{1FE21DC1-1558-4E5E-8451-9D2034B46B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 flipV="1">
            <a:off x="3567883" y="3633850"/>
            <a:ext cx="562002" cy="548813"/>
          </a:xfrm>
          <a:prstGeom prst="rect">
            <a:avLst/>
          </a:prstGeom>
        </p:spPr>
      </p:pic>
      <p:pic>
        <p:nvPicPr>
          <p:cNvPr id="95" name="Graphic 94" descr="Fish">
            <a:extLst>
              <a:ext uri="{FF2B5EF4-FFF2-40B4-BE49-F238E27FC236}">
                <a16:creationId xmlns:a16="http://schemas.microsoft.com/office/drawing/2014/main" id="{D84AA771-D7A6-4C43-8B9A-D9401A3CA5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4377993" y="1371135"/>
            <a:ext cx="562002" cy="548813"/>
          </a:xfrm>
          <a:prstGeom prst="rect">
            <a:avLst/>
          </a:prstGeom>
        </p:spPr>
      </p:pic>
      <p:pic>
        <p:nvPicPr>
          <p:cNvPr id="96" name="Graphic 95" descr="Fish">
            <a:extLst>
              <a:ext uri="{FF2B5EF4-FFF2-40B4-BE49-F238E27FC236}">
                <a16:creationId xmlns:a16="http://schemas.microsoft.com/office/drawing/2014/main" id="{D5D8F05B-047A-4B5F-BC70-E9A84BA72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 flipV="1">
            <a:off x="3931435" y="2784032"/>
            <a:ext cx="562002" cy="548813"/>
          </a:xfrm>
          <a:prstGeom prst="rect">
            <a:avLst/>
          </a:prstGeom>
        </p:spPr>
      </p:pic>
      <p:pic>
        <p:nvPicPr>
          <p:cNvPr id="97" name="Graphic 96" descr="Fish">
            <a:extLst>
              <a:ext uri="{FF2B5EF4-FFF2-40B4-BE49-F238E27FC236}">
                <a16:creationId xmlns:a16="http://schemas.microsoft.com/office/drawing/2014/main" id="{FF0BEADE-B761-4C84-966A-2CB5789739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3095742" y="2886153"/>
            <a:ext cx="430128" cy="420034"/>
          </a:xfrm>
          <a:prstGeom prst="rect">
            <a:avLst/>
          </a:prstGeom>
        </p:spPr>
      </p:pic>
      <p:pic>
        <p:nvPicPr>
          <p:cNvPr id="98" name="Graphic 97" descr="Fish">
            <a:extLst>
              <a:ext uri="{FF2B5EF4-FFF2-40B4-BE49-F238E27FC236}">
                <a16:creationId xmlns:a16="http://schemas.microsoft.com/office/drawing/2014/main" id="{2F89E5C4-4BD1-4F5B-A3DD-BD5DA44F09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3246938" y="2417448"/>
            <a:ext cx="430128" cy="420034"/>
          </a:xfrm>
          <a:prstGeom prst="rect">
            <a:avLst/>
          </a:prstGeom>
        </p:spPr>
      </p:pic>
      <p:pic>
        <p:nvPicPr>
          <p:cNvPr id="99" name="Graphic 98" descr="Fish">
            <a:extLst>
              <a:ext uri="{FF2B5EF4-FFF2-40B4-BE49-F238E27FC236}">
                <a16:creationId xmlns:a16="http://schemas.microsoft.com/office/drawing/2014/main" id="{B99F5E90-814A-4998-AB7A-9C8E7B7619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2968742" y="2606753"/>
            <a:ext cx="430128" cy="420034"/>
          </a:xfrm>
          <a:prstGeom prst="rect">
            <a:avLst/>
          </a:prstGeom>
        </p:spPr>
      </p:pic>
      <p:pic>
        <p:nvPicPr>
          <p:cNvPr id="100" name="Graphic 99" descr="Fish">
            <a:extLst>
              <a:ext uri="{FF2B5EF4-FFF2-40B4-BE49-F238E27FC236}">
                <a16:creationId xmlns:a16="http://schemas.microsoft.com/office/drawing/2014/main" id="{18A00EFB-0418-431A-BCEF-54B181CD14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2829042" y="3178253"/>
            <a:ext cx="430128" cy="420034"/>
          </a:xfrm>
          <a:prstGeom prst="rect">
            <a:avLst/>
          </a:prstGeom>
        </p:spPr>
      </p:pic>
      <p:pic>
        <p:nvPicPr>
          <p:cNvPr id="101" name="Graphic 100" descr="Fish">
            <a:extLst>
              <a:ext uri="{FF2B5EF4-FFF2-40B4-BE49-F238E27FC236}">
                <a16:creationId xmlns:a16="http://schemas.microsoft.com/office/drawing/2014/main" id="{6CC2A25A-CF26-42DD-A2DB-3F589BD399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3070342" y="3470353"/>
            <a:ext cx="430128" cy="420034"/>
          </a:xfrm>
          <a:prstGeom prst="rect">
            <a:avLst/>
          </a:prstGeom>
        </p:spPr>
      </p:pic>
      <p:pic>
        <p:nvPicPr>
          <p:cNvPr id="102" name="Graphic 101" descr="Fish">
            <a:extLst>
              <a:ext uri="{FF2B5EF4-FFF2-40B4-BE49-F238E27FC236}">
                <a16:creationId xmlns:a16="http://schemas.microsoft.com/office/drawing/2014/main" id="{3333E86B-E6B7-48FC-B10B-A45E71D6C7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2625842" y="2886153"/>
            <a:ext cx="430128" cy="420034"/>
          </a:xfrm>
          <a:prstGeom prst="rect">
            <a:avLst/>
          </a:prstGeom>
        </p:spPr>
      </p:pic>
      <p:pic>
        <p:nvPicPr>
          <p:cNvPr id="103" name="Graphic 102" descr="Fish">
            <a:extLst>
              <a:ext uri="{FF2B5EF4-FFF2-40B4-BE49-F238E27FC236}">
                <a16:creationId xmlns:a16="http://schemas.microsoft.com/office/drawing/2014/main" id="{785F33AF-5F0E-4CCC-BA6F-EE1D68E51E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2359142" y="3102053"/>
            <a:ext cx="430128" cy="420034"/>
          </a:xfrm>
          <a:prstGeom prst="rect">
            <a:avLst/>
          </a:prstGeom>
        </p:spPr>
      </p:pic>
      <p:pic>
        <p:nvPicPr>
          <p:cNvPr id="104" name="Graphic 103" descr="Fish">
            <a:extLst>
              <a:ext uri="{FF2B5EF4-FFF2-40B4-BE49-F238E27FC236}">
                <a16:creationId xmlns:a16="http://schemas.microsoft.com/office/drawing/2014/main" id="{E7F1A510-1D47-43EA-B7BC-000F1600F0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2117842" y="2860753"/>
            <a:ext cx="430128" cy="420034"/>
          </a:xfrm>
          <a:prstGeom prst="rect">
            <a:avLst/>
          </a:prstGeom>
        </p:spPr>
      </p:pic>
      <p:pic>
        <p:nvPicPr>
          <p:cNvPr id="105" name="Graphic 104" descr="Fish">
            <a:extLst>
              <a:ext uri="{FF2B5EF4-FFF2-40B4-BE49-F238E27FC236}">
                <a16:creationId xmlns:a16="http://schemas.microsoft.com/office/drawing/2014/main" id="{F6386F3B-6D6D-480E-8967-00685175A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1914642" y="2568653"/>
            <a:ext cx="430128" cy="420034"/>
          </a:xfrm>
          <a:prstGeom prst="rect">
            <a:avLst/>
          </a:prstGeom>
        </p:spPr>
      </p:pic>
      <p:pic>
        <p:nvPicPr>
          <p:cNvPr id="106" name="Graphic 105" descr="Fish">
            <a:extLst>
              <a:ext uri="{FF2B5EF4-FFF2-40B4-BE49-F238E27FC236}">
                <a16:creationId xmlns:a16="http://schemas.microsoft.com/office/drawing/2014/main" id="{6FEF21B7-0EE5-4BE6-B6A7-4E2C52694C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1647942" y="2784553"/>
            <a:ext cx="430128" cy="420034"/>
          </a:xfrm>
          <a:prstGeom prst="rect">
            <a:avLst/>
          </a:prstGeom>
        </p:spPr>
      </p:pic>
      <p:pic>
        <p:nvPicPr>
          <p:cNvPr id="107" name="Graphic 106" descr="Fish">
            <a:extLst>
              <a:ext uri="{FF2B5EF4-FFF2-40B4-BE49-F238E27FC236}">
                <a16:creationId xmlns:a16="http://schemas.microsoft.com/office/drawing/2014/main" id="{9FC38C58-1A0B-4103-8526-B3C589FF38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1432042" y="2543253"/>
            <a:ext cx="430128" cy="420034"/>
          </a:xfrm>
          <a:prstGeom prst="rect">
            <a:avLst/>
          </a:prstGeom>
        </p:spPr>
      </p:pic>
      <p:pic>
        <p:nvPicPr>
          <p:cNvPr id="108" name="Graphic 107" descr="Fish">
            <a:extLst>
              <a:ext uri="{FF2B5EF4-FFF2-40B4-BE49-F238E27FC236}">
                <a16:creationId xmlns:a16="http://schemas.microsoft.com/office/drawing/2014/main" id="{AEFA5886-F671-4052-806F-4EB774B149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1851142" y="3063953"/>
            <a:ext cx="430128" cy="420034"/>
          </a:xfrm>
          <a:prstGeom prst="rect">
            <a:avLst/>
          </a:prstGeom>
        </p:spPr>
      </p:pic>
      <p:pic>
        <p:nvPicPr>
          <p:cNvPr id="109" name="Graphic 108" descr="Fish">
            <a:extLst>
              <a:ext uri="{FF2B5EF4-FFF2-40B4-BE49-F238E27FC236}">
                <a16:creationId xmlns:a16="http://schemas.microsoft.com/office/drawing/2014/main" id="{AC20E002-E049-4F41-9AA3-2BF071C70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2587742" y="3394153"/>
            <a:ext cx="430128" cy="420034"/>
          </a:xfrm>
          <a:prstGeom prst="rect">
            <a:avLst/>
          </a:prstGeom>
        </p:spPr>
      </p:pic>
      <p:pic>
        <p:nvPicPr>
          <p:cNvPr id="110" name="Graphic 109" descr="Fish">
            <a:extLst>
              <a:ext uri="{FF2B5EF4-FFF2-40B4-BE49-F238E27FC236}">
                <a16:creationId xmlns:a16="http://schemas.microsoft.com/office/drawing/2014/main" id="{34A219F2-FD67-4FDA-8FA8-BE83F1125D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2143242" y="3343353"/>
            <a:ext cx="430128" cy="420034"/>
          </a:xfrm>
          <a:prstGeom prst="rect">
            <a:avLst/>
          </a:prstGeom>
        </p:spPr>
      </p:pic>
      <p:pic>
        <p:nvPicPr>
          <p:cNvPr id="111" name="Graphic 110" descr="Fish">
            <a:extLst>
              <a:ext uri="{FF2B5EF4-FFF2-40B4-BE49-F238E27FC236}">
                <a16:creationId xmlns:a16="http://schemas.microsoft.com/office/drawing/2014/main" id="{8C2F44D1-FBCE-4E40-86AF-AD7F0E84C0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2016242" y="3597353"/>
            <a:ext cx="430128" cy="420034"/>
          </a:xfrm>
          <a:prstGeom prst="rect">
            <a:avLst/>
          </a:prstGeom>
        </p:spPr>
      </p:pic>
      <p:pic>
        <p:nvPicPr>
          <p:cNvPr id="112" name="Graphic 111" descr="Fish">
            <a:extLst>
              <a:ext uri="{FF2B5EF4-FFF2-40B4-BE49-F238E27FC236}">
                <a16:creationId xmlns:a16="http://schemas.microsoft.com/office/drawing/2014/main" id="{334D1ADC-32A7-4F13-95D9-8C89357C94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1813042" y="3838653"/>
            <a:ext cx="430128" cy="420034"/>
          </a:xfrm>
          <a:prstGeom prst="rect">
            <a:avLst/>
          </a:prstGeom>
        </p:spPr>
      </p:pic>
      <p:pic>
        <p:nvPicPr>
          <p:cNvPr id="113" name="Graphic 112" descr="Fish">
            <a:extLst>
              <a:ext uri="{FF2B5EF4-FFF2-40B4-BE49-F238E27FC236}">
                <a16:creationId xmlns:a16="http://schemas.microsoft.com/office/drawing/2014/main" id="{B6A46393-B364-4E9F-BE80-62FB736241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1711442" y="3356053"/>
            <a:ext cx="430128" cy="420034"/>
          </a:xfrm>
          <a:prstGeom prst="rect">
            <a:avLst/>
          </a:prstGeom>
        </p:spPr>
      </p:pic>
      <p:pic>
        <p:nvPicPr>
          <p:cNvPr id="114" name="Graphic 113" descr="Fish">
            <a:extLst>
              <a:ext uri="{FF2B5EF4-FFF2-40B4-BE49-F238E27FC236}">
                <a16:creationId xmlns:a16="http://schemas.microsoft.com/office/drawing/2014/main" id="{2FFFAFAF-9F31-4569-8EFA-97FA0389C5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1508242" y="3597353"/>
            <a:ext cx="430128" cy="420034"/>
          </a:xfrm>
          <a:prstGeom prst="rect">
            <a:avLst/>
          </a:prstGeom>
        </p:spPr>
      </p:pic>
      <p:pic>
        <p:nvPicPr>
          <p:cNvPr id="115" name="Graphic 114" descr="Fish">
            <a:extLst>
              <a:ext uri="{FF2B5EF4-FFF2-40B4-BE49-F238E27FC236}">
                <a16:creationId xmlns:a16="http://schemas.microsoft.com/office/drawing/2014/main" id="{7EADB639-95CD-4EAD-9C57-BDBFCE4835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8013657" y="1901140"/>
            <a:ext cx="562002" cy="548813"/>
          </a:xfrm>
          <a:prstGeom prst="rect">
            <a:avLst/>
          </a:prstGeom>
        </p:spPr>
      </p:pic>
      <p:pic>
        <p:nvPicPr>
          <p:cNvPr id="116" name="Graphic 115" descr="Fish">
            <a:extLst>
              <a:ext uri="{FF2B5EF4-FFF2-40B4-BE49-F238E27FC236}">
                <a16:creationId xmlns:a16="http://schemas.microsoft.com/office/drawing/2014/main" id="{05B620E1-CD59-4354-83E9-E243E931EA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5518935" y="4968432"/>
            <a:ext cx="562002" cy="548813"/>
          </a:xfrm>
          <a:prstGeom prst="rect">
            <a:avLst/>
          </a:prstGeom>
        </p:spPr>
      </p:pic>
      <p:pic>
        <p:nvPicPr>
          <p:cNvPr id="117" name="Graphic 116" descr="Fish">
            <a:extLst>
              <a:ext uri="{FF2B5EF4-FFF2-40B4-BE49-F238E27FC236}">
                <a16:creationId xmlns:a16="http://schemas.microsoft.com/office/drawing/2014/main" id="{1612C994-A121-4B0E-939C-F1A0A2322B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3742691" y="3967624"/>
            <a:ext cx="562002" cy="548813"/>
          </a:xfrm>
          <a:prstGeom prst="rect">
            <a:avLst/>
          </a:prstGeom>
        </p:spPr>
      </p:pic>
      <p:pic>
        <p:nvPicPr>
          <p:cNvPr id="118" name="Graphic 117" descr="Fish">
            <a:extLst>
              <a:ext uri="{FF2B5EF4-FFF2-40B4-BE49-F238E27FC236}">
                <a16:creationId xmlns:a16="http://schemas.microsoft.com/office/drawing/2014/main" id="{13392A27-78E6-4B74-9D3C-7DC794C418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 flipV="1">
            <a:off x="4720380" y="4833816"/>
            <a:ext cx="562002" cy="548813"/>
          </a:xfrm>
          <a:prstGeom prst="rect">
            <a:avLst/>
          </a:prstGeom>
        </p:spPr>
      </p:pic>
      <p:pic>
        <p:nvPicPr>
          <p:cNvPr id="119" name="Graphic 118" descr="Fish">
            <a:extLst>
              <a:ext uri="{FF2B5EF4-FFF2-40B4-BE49-F238E27FC236}">
                <a16:creationId xmlns:a16="http://schemas.microsoft.com/office/drawing/2014/main" id="{1772F5F8-04F9-46C2-885C-B99B274EF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 flipH="1" flipV="1">
            <a:off x="252381" y="5744763"/>
            <a:ext cx="682091" cy="666083"/>
          </a:xfrm>
          <a:prstGeom prst="rect">
            <a:avLst/>
          </a:prstGeom>
        </p:spPr>
      </p:pic>
      <p:pic>
        <p:nvPicPr>
          <p:cNvPr id="120" name="Graphic 119" descr="Fish">
            <a:extLst>
              <a:ext uri="{FF2B5EF4-FFF2-40B4-BE49-F238E27FC236}">
                <a16:creationId xmlns:a16="http://schemas.microsoft.com/office/drawing/2014/main" id="{6DBDA8E7-0D02-40A3-9BA3-F808BD3F78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5083932" y="4635518"/>
            <a:ext cx="562002" cy="548813"/>
          </a:xfrm>
          <a:prstGeom prst="rect">
            <a:avLst/>
          </a:prstGeom>
        </p:spPr>
      </p:pic>
      <p:pic>
        <p:nvPicPr>
          <p:cNvPr id="121" name="Graphic 120" descr="Fish">
            <a:extLst>
              <a:ext uri="{FF2B5EF4-FFF2-40B4-BE49-F238E27FC236}">
                <a16:creationId xmlns:a16="http://schemas.microsoft.com/office/drawing/2014/main" id="{60CF82B1-7016-40C4-946B-CDEE0DA952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5698075" y="5223259"/>
            <a:ext cx="562002" cy="548813"/>
          </a:xfrm>
          <a:prstGeom prst="rect">
            <a:avLst/>
          </a:prstGeom>
        </p:spPr>
      </p:pic>
      <p:pic>
        <p:nvPicPr>
          <p:cNvPr id="122" name="Graphic 121" descr="Fish">
            <a:extLst>
              <a:ext uri="{FF2B5EF4-FFF2-40B4-BE49-F238E27FC236}">
                <a16:creationId xmlns:a16="http://schemas.microsoft.com/office/drawing/2014/main" id="{0C36EF2A-6560-433D-8DAB-12484C933D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4118772" y="2185390"/>
            <a:ext cx="562002" cy="548813"/>
          </a:xfrm>
          <a:prstGeom prst="rect">
            <a:avLst/>
          </a:prstGeom>
        </p:spPr>
      </p:pic>
      <p:pic>
        <p:nvPicPr>
          <p:cNvPr id="123" name="Graphic 122" descr="Fish">
            <a:extLst>
              <a:ext uri="{FF2B5EF4-FFF2-40B4-BE49-F238E27FC236}">
                <a16:creationId xmlns:a16="http://schemas.microsoft.com/office/drawing/2014/main" id="{198C7AAF-B3B7-4D7D-AE62-B9C81D4BE8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1305042" y="3851353"/>
            <a:ext cx="430128" cy="420034"/>
          </a:xfrm>
          <a:prstGeom prst="rect">
            <a:avLst/>
          </a:prstGeom>
        </p:spPr>
      </p:pic>
      <p:pic>
        <p:nvPicPr>
          <p:cNvPr id="124" name="Graphic 123" descr="Fish">
            <a:extLst>
              <a:ext uri="{FF2B5EF4-FFF2-40B4-BE49-F238E27FC236}">
                <a16:creationId xmlns:a16="http://schemas.microsoft.com/office/drawing/2014/main" id="{1AACCFD6-0725-454C-9F67-03BC357F98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1241542" y="2301953"/>
            <a:ext cx="430128" cy="420034"/>
          </a:xfrm>
          <a:prstGeom prst="rect">
            <a:avLst/>
          </a:prstGeom>
        </p:spPr>
      </p:pic>
      <p:pic>
        <p:nvPicPr>
          <p:cNvPr id="125" name="Graphic 124" descr="Fish">
            <a:extLst>
              <a:ext uri="{FF2B5EF4-FFF2-40B4-BE49-F238E27FC236}">
                <a16:creationId xmlns:a16="http://schemas.microsoft.com/office/drawing/2014/main" id="{196A22E6-7096-41EE-BBE2-12B8E3C025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 flipV="1">
            <a:off x="7993683" y="4212173"/>
            <a:ext cx="562002" cy="548813"/>
          </a:xfrm>
          <a:prstGeom prst="rect">
            <a:avLst/>
          </a:prstGeom>
        </p:spPr>
      </p:pic>
      <p:pic>
        <p:nvPicPr>
          <p:cNvPr id="126" name="Graphic 125" descr="Fish">
            <a:extLst>
              <a:ext uri="{FF2B5EF4-FFF2-40B4-BE49-F238E27FC236}">
                <a16:creationId xmlns:a16="http://schemas.microsoft.com/office/drawing/2014/main" id="{8166B3F2-A279-4104-BC3E-5A7C0F744D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 flipH="1" flipV="1">
            <a:off x="1186945" y="5517424"/>
            <a:ext cx="430128" cy="420034"/>
          </a:xfrm>
          <a:prstGeom prst="rect">
            <a:avLst/>
          </a:prstGeom>
        </p:spPr>
      </p:pic>
      <p:pic>
        <p:nvPicPr>
          <p:cNvPr id="127" name="Graphic 126" descr="Fish">
            <a:extLst>
              <a:ext uri="{FF2B5EF4-FFF2-40B4-BE49-F238E27FC236}">
                <a16:creationId xmlns:a16="http://schemas.microsoft.com/office/drawing/2014/main" id="{0A5DE2F9-70B8-4D73-B908-96FEB1CB17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 flipH="1" flipV="1">
            <a:off x="925889" y="5741456"/>
            <a:ext cx="286751" cy="280022"/>
          </a:xfrm>
          <a:prstGeom prst="rect">
            <a:avLst/>
          </a:prstGeom>
        </p:spPr>
      </p:pic>
      <p:pic>
        <p:nvPicPr>
          <p:cNvPr id="128" name="Graphic 127" descr="Fish">
            <a:extLst>
              <a:ext uri="{FF2B5EF4-FFF2-40B4-BE49-F238E27FC236}">
                <a16:creationId xmlns:a16="http://schemas.microsoft.com/office/drawing/2014/main" id="{5BBFBFE1-9CF7-4597-A8DC-C6B419B9BB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 flipH="1" flipV="1">
            <a:off x="2395861" y="5727441"/>
            <a:ext cx="286751" cy="280022"/>
          </a:xfrm>
          <a:prstGeom prst="rect">
            <a:avLst/>
          </a:prstGeom>
        </p:spPr>
      </p:pic>
      <p:pic>
        <p:nvPicPr>
          <p:cNvPr id="129" name="Graphic 128" descr="Fish">
            <a:extLst>
              <a:ext uri="{FF2B5EF4-FFF2-40B4-BE49-F238E27FC236}">
                <a16:creationId xmlns:a16="http://schemas.microsoft.com/office/drawing/2014/main" id="{39C187BE-FD56-43F0-A933-C82110C6F5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3481034" y="1733117"/>
            <a:ext cx="286751" cy="280022"/>
          </a:xfrm>
          <a:prstGeom prst="rect">
            <a:avLst/>
          </a:prstGeom>
        </p:spPr>
      </p:pic>
      <p:pic>
        <p:nvPicPr>
          <p:cNvPr id="130" name="Graphic 129" descr="Fish">
            <a:extLst>
              <a:ext uri="{FF2B5EF4-FFF2-40B4-BE49-F238E27FC236}">
                <a16:creationId xmlns:a16="http://schemas.microsoft.com/office/drawing/2014/main" id="{7478BCCE-BAF6-4C62-BDFD-EC763C1BF0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3722334" y="1885517"/>
            <a:ext cx="286751" cy="280022"/>
          </a:xfrm>
          <a:prstGeom prst="rect">
            <a:avLst/>
          </a:prstGeom>
        </p:spPr>
      </p:pic>
      <p:pic>
        <p:nvPicPr>
          <p:cNvPr id="131" name="Graphic 130" descr="Fish">
            <a:extLst>
              <a:ext uri="{FF2B5EF4-FFF2-40B4-BE49-F238E27FC236}">
                <a16:creationId xmlns:a16="http://schemas.microsoft.com/office/drawing/2014/main" id="{29BC5A8A-2BC9-467E-875B-FD041CEF14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 flipH="1" flipV="1">
            <a:off x="8268934" y="5860617"/>
            <a:ext cx="286751" cy="280022"/>
          </a:xfrm>
          <a:prstGeom prst="rect">
            <a:avLst/>
          </a:prstGeom>
        </p:spPr>
      </p:pic>
      <p:pic>
        <p:nvPicPr>
          <p:cNvPr id="132" name="Graphic 131" descr="Fish">
            <a:extLst>
              <a:ext uri="{FF2B5EF4-FFF2-40B4-BE49-F238E27FC236}">
                <a16:creationId xmlns:a16="http://schemas.microsoft.com/office/drawing/2014/main" id="{93DC1E90-718D-4517-814C-945751A9AD0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 flipH="1" flipV="1">
            <a:off x="5145602" y="5188073"/>
            <a:ext cx="286751" cy="280022"/>
          </a:xfrm>
          <a:prstGeom prst="rect">
            <a:avLst/>
          </a:prstGeom>
        </p:spPr>
      </p:pic>
      <p:pic>
        <p:nvPicPr>
          <p:cNvPr id="133" name="Graphic 132" descr="Fish">
            <a:extLst>
              <a:ext uri="{FF2B5EF4-FFF2-40B4-BE49-F238E27FC236}">
                <a16:creationId xmlns:a16="http://schemas.microsoft.com/office/drawing/2014/main" id="{AAEEB9D4-A1C7-4D30-BE08-FA42AC356E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 flipH="1" flipV="1">
            <a:off x="8027634" y="5708217"/>
            <a:ext cx="286751" cy="280022"/>
          </a:xfrm>
          <a:prstGeom prst="rect">
            <a:avLst/>
          </a:prstGeom>
        </p:spPr>
      </p:pic>
      <p:pic>
        <p:nvPicPr>
          <p:cNvPr id="134" name="Graphic 133" descr="Fish">
            <a:extLst>
              <a:ext uri="{FF2B5EF4-FFF2-40B4-BE49-F238E27FC236}">
                <a16:creationId xmlns:a16="http://schemas.microsoft.com/office/drawing/2014/main" id="{6C477CBF-02F8-4EBD-AE13-44D948ABC5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1724142" y="2482241"/>
            <a:ext cx="286751" cy="280022"/>
          </a:xfrm>
          <a:prstGeom prst="rect">
            <a:avLst/>
          </a:prstGeom>
        </p:spPr>
      </p:pic>
      <p:pic>
        <p:nvPicPr>
          <p:cNvPr id="135" name="Graphic 134" descr="Fish">
            <a:extLst>
              <a:ext uri="{FF2B5EF4-FFF2-40B4-BE49-F238E27FC236}">
                <a16:creationId xmlns:a16="http://schemas.microsoft.com/office/drawing/2014/main" id="{A2F1C1F4-ED90-4B11-BA7C-C24F6D7AF0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1635242" y="4200975"/>
            <a:ext cx="286751" cy="280022"/>
          </a:xfrm>
          <a:prstGeom prst="rect">
            <a:avLst/>
          </a:prstGeom>
        </p:spPr>
      </p:pic>
      <p:pic>
        <p:nvPicPr>
          <p:cNvPr id="136" name="Graphic 135" descr="Fish">
            <a:extLst>
              <a:ext uri="{FF2B5EF4-FFF2-40B4-BE49-F238E27FC236}">
                <a16:creationId xmlns:a16="http://schemas.microsoft.com/office/drawing/2014/main" id="{AF24D6FB-17F8-4D07-A7D6-15156DF331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1305042" y="4251775"/>
            <a:ext cx="286751" cy="280022"/>
          </a:xfrm>
          <a:prstGeom prst="rect">
            <a:avLst/>
          </a:prstGeom>
        </p:spPr>
      </p:pic>
      <p:pic>
        <p:nvPicPr>
          <p:cNvPr id="137" name="Graphic 136" descr="Fish">
            <a:extLst>
              <a:ext uri="{FF2B5EF4-FFF2-40B4-BE49-F238E27FC236}">
                <a16:creationId xmlns:a16="http://schemas.microsoft.com/office/drawing/2014/main" id="{4E7A109B-FCE3-4626-B9C2-CD039048A0D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0800000" flipH="1" flipV="1">
            <a:off x="3860967" y="4458131"/>
            <a:ext cx="562002" cy="548813"/>
          </a:xfrm>
          <a:prstGeom prst="rect">
            <a:avLst/>
          </a:prstGeom>
        </p:spPr>
      </p:pic>
      <p:pic>
        <p:nvPicPr>
          <p:cNvPr id="138" name="Graphic 137" descr="Fish">
            <a:extLst>
              <a:ext uri="{FF2B5EF4-FFF2-40B4-BE49-F238E27FC236}">
                <a16:creationId xmlns:a16="http://schemas.microsoft.com/office/drawing/2014/main" id="{A5767649-A74B-459D-93D9-350144BD32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 flipH="1" flipV="1">
            <a:off x="1707176" y="5346808"/>
            <a:ext cx="562002" cy="548813"/>
          </a:xfrm>
          <a:prstGeom prst="rect">
            <a:avLst/>
          </a:prstGeom>
        </p:spPr>
      </p:pic>
      <p:pic>
        <p:nvPicPr>
          <p:cNvPr id="139" name="Graphic 138" descr="Fish">
            <a:extLst>
              <a:ext uri="{FF2B5EF4-FFF2-40B4-BE49-F238E27FC236}">
                <a16:creationId xmlns:a16="http://schemas.microsoft.com/office/drawing/2014/main" id="{5FC5D4D8-6A6E-4D2D-90E9-1883441E30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0800000" flipH="1" flipV="1">
            <a:off x="974872" y="1118783"/>
            <a:ext cx="286751" cy="280022"/>
          </a:xfrm>
          <a:prstGeom prst="rect">
            <a:avLst/>
          </a:prstGeom>
        </p:spPr>
      </p:pic>
      <p:pic>
        <p:nvPicPr>
          <p:cNvPr id="140" name="Graphic 139" descr="Fish">
            <a:extLst>
              <a:ext uri="{FF2B5EF4-FFF2-40B4-BE49-F238E27FC236}">
                <a16:creationId xmlns:a16="http://schemas.microsoft.com/office/drawing/2014/main" id="{5D5F7CE4-B181-4057-A936-58D64CA72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10800000" flipH="1" flipV="1">
            <a:off x="466872" y="1172336"/>
            <a:ext cx="286751" cy="280022"/>
          </a:xfrm>
          <a:prstGeom prst="rect">
            <a:avLst/>
          </a:prstGeom>
        </p:spPr>
      </p:pic>
      <p:pic>
        <p:nvPicPr>
          <p:cNvPr id="141" name="Graphic 140" descr="Fish">
            <a:extLst>
              <a:ext uri="{FF2B5EF4-FFF2-40B4-BE49-F238E27FC236}">
                <a16:creationId xmlns:a16="http://schemas.microsoft.com/office/drawing/2014/main" id="{18C117C1-6234-459B-839A-C9B1D25824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 flipH="1" flipV="1">
            <a:off x="384699" y="5482258"/>
            <a:ext cx="286751" cy="280022"/>
          </a:xfrm>
          <a:prstGeom prst="rect">
            <a:avLst/>
          </a:prstGeom>
        </p:spPr>
      </p:pic>
      <p:pic>
        <p:nvPicPr>
          <p:cNvPr id="144" name="Graphic 143" descr="Fish">
            <a:extLst>
              <a:ext uri="{FF2B5EF4-FFF2-40B4-BE49-F238E27FC236}">
                <a16:creationId xmlns:a16="http://schemas.microsoft.com/office/drawing/2014/main" id="{394E2A4E-6903-4D0B-9EE9-DCD250DD8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 flipV="1">
            <a:off x="8984646" y="2721660"/>
            <a:ext cx="397630" cy="38829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39F89907-97AA-4E0C-9822-A34A59C4070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3576" y="2575793"/>
            <a:ext cx="241725" cy="299244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B4C19A92-0943-47E8-965F-29EA01A22AD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58812" y="2884564"/>
            <a:ext cx="336975" cy="12684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63A63B2C-711D-405E-B4AC-92B69A3263E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721869" y="2340320"/>
            <a:ext cx="600493" cy="18063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8DB543A-D181-4F88-B860-78D34F94A9D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309841" y="2737087"/>
            <a:ext cx="336975" cy="117343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3E2F592C-24C2-4E86-BB3F-C36D2021C64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116818" y="2988753"/>
            <a:ext cx="351363" cy="385592"/>
          </a:xfrm>
          <a:prstGeom prst="rect">
            <a:avLst/>
          </a:prstGeom>
        </p:spPr>
      </p:pic>
      <p:pic>
        <p:nvPicPr>
          <p:cNvPr id="151" name="Picture 26" descr="กลุ่ม บริษัท พรีเมียร์">
            <a:extLst>
              <a:ext uri="{FF2B5EF4-FFF2-40B4-BE49-F238E27FC236}">
                <a16:creationId xmlns:a16="http://schemas.microsoft.com/office/drawing/2014/main" id="{FFE64E58-19DD-49F2-9F19-8751A4D1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122" y="2964475"/>
            <a:ext cx="312561" cy="1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4" descr="Image result for homepro">
            <a:extLst>
              <a:ext uri="{FF2B5EF4-FFF2-40B4-BE49-F238E27FC236}">
                <a16:creationId xmlns:a16="http://schemas.microsoft.com/office/drawing/2014/main" id="{10D592C4-2577-4FFD-A3BB-E10C78EB1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186" y="3046261"/>
            <a:ext cx="345591" cy="17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6" descr="SCG เดินหน้าโครงการ Sharing a Brighter Vision ครั้งที่ 5 ณ ประเทศเมียนมา -  Marketeer Online">
            <a:extLst>
              <a:ext uri="{FF2B5EF4-FFF2-40B4-BE49-F238E27FC236}">
                <a16:creationId xmlns:a16="http://schemas.microsoft.com/office/drawing/2014/main" id="{7AB857CE-0ED3-450E-82E3-EF825A061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7" b="25186"/>
          <a:stretch/>
        </p:blipFill>
        <p:spPr bwMode="auto">
          <a:xfrm>
            <a:off x="8932120" y="2614709"/>
            <a:ext cx="421695" cy="1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6" descr="GPSCจ่อเพิกถอนGLOWพ้นตลาดฯ หลังรายย่อยขายรวมแล้ว95%">
            <a:extLst>
              <a:ext uri="{FF2B5EF4-FFF2-40B4-BE49-F238E27FC236}">
                <a16:creationId xmlns:a16="http://schemas.microsoft.com/office/drawing/2014/main" id="{9DA67008-667A-404D-890F-B6E84613A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80" y="3287878"/>
            <a:ext cx="354431" cy="1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8" descr="ไทยออยล์ - วิกิพีเดีย">
            <a:extLst>
              <a:ext uri="{FF2B5EF4-FFF2-40B4-BE49-F238E27FC236}">
                <a16:creationId xmlns:a16="http://schemas.microsoft.com/office/drawing/2014/main" id="{BDA5F5A3-49B3-4DFA-807B-C34A0C079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253" y="3877186"/>
            <a:ext cx="417744" cy="18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0" descr="Image result for ptt thailand">
            <a:extLst>
              <a:ext uri="{FF2B5EF4-FFF2-40B4-BE49-F238E27FC236}">
                <a16:creationId xmlns:a16="http://schemas.microsoft.com/office/drawing/2014/main" id="{43C926C6-E094-4125-BD19-586D9C105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83" y="3323714"/>
            <a:ext cx="259406" cy="12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8" descr="Image result for tata steel">
            <a:extLst>
              <a:ext uri="{FF2B5EF4-FFF2-40B4-BE49-F238E27FC236}">
                <a16:creationId xmlns:a16="http://schemas.microsoft.com/office/drawing/2014/main" id="{B0112CF5-E989-4B18-B6DB-195B207DA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1" b="25652"/>
          <a:stretch/>
        </p:blipFill>
        <p:spPr bwMode="auto">
          <a:xfrm>
            <a:off x="7950271" y="2496734"/>
            <a:ext cx="439047" cy="17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6" descr="Image result for thai president food">
            <a:extLst>
              <a:ext uri="{FF2B5EF4-FFF2-40B4-BE49-F238E27FC236}">
                <a16:creationId xmlns:a16="http://schemas.microsoft.com/office/drawing/2014/main" id="{A01B57C6-DDBD-4725-A98E-86D58E87F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26" y="2511515"/>
            <a:ext cx="223097" cy="1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8" descr="บริษัท สยามแม็คโคร จำกัด (มหาชน) “MAKRO” – ระบบประชุมผู้ถือหุ้น (AGM-iServ)">
            <a:extLst>
              <a:ext uri="{FF2B5EF4-FFF2-40B4-BE49-F238E27FC236}">
                <a16:creationId xmlns:a16="http://schemas.microsoft.com/office/drawing/2014/main" id="{76BBE8C1-9FEE-4B4A-B269-4E0B49054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33730" r="11174" b="33730"/>
          <a:stretch/>
        </p:blipFill>
        <p:spPr bwMode="auto">
          <a:xfrm>
            <a:off x="8588504" y="2021004"/>
            <a:ext cx="386712" cy="1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4" descr="ซีพี ออลล์ - วิกิพีเดีย">
            <a:extLst>
              <a:ext uri="{FF2B5EF4-FFF2-40B4-BE49-F238E27FC236}">
                <a16:creationId xmlns:a16="http://schemas.microsoft.com/office/drawing/2014/main" id="{E0868307-69D9-4FC8-A59D-C8F5F402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70" y="3496446"/>
            <a:ext cx="286981" cy="19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2" descr="Image result for cpn">
            <a:extLst>
              <a:ext uri="{FF2B5EF4-FFF2-40B4-BE49-F238E27FC236}">
                <a16:creationId xmlns:a16="http://schemas.microsoft.com/office/drawing/2014/main" id="{928873C4-2614-444E-8422-C474A4D0E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967" y="2300028"/>
            <a:ext cx="251546" cy="27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2" descr="DTAC logo">
            <a:extLst>
              <a:ext uri="{FF2B5EF4-FFF2-40B4-BE49-F238E27FC236}">
                <a16:creationId xmlns:a16="http://schemas.microsoft.com/office/drawing/2014/main" id="{1780DB6F-D92A-4B70-9EB9-C0B26D01B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94" y="3401238"/>
            <a:ext cx="340670" cy="1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6" descr="Intouch logo">
            <a:extLst>
              <a:ext uri="{FF2B5EF4-FFF2-40B4-BE49-F238E27FC236}">
                <a16:creationId xmlns:a16="http://schemas.microsoft.com/office/drawing/2014/main" id="{D5B26A23-9B4F-45C9-8835-2B2D96C25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21" y="3290381"/>
            <a:ext cx="553584" cy="12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8" descr="Indorama Ventures logo">
            <a:extLst>
              <a:ext uri="{FF2B5EF4-FFF2-40B4-BE49-F238E27FC236}">
                <a16:creationId xmlns:a16="http://schemas.microsoft.com/office/drawing/2014/main" id="{414C3A4D-6933-4CD6-BD60-6014154B5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33" y="3148184"/>
            <a:ext cx="468585" cy="1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0" descr="Kasikornbank logo">
            <a:extLst>
              <a:ext uri="{FF2B5EF4-FFF2-40B4-BE49-F238E27FC236}">
                <a16:creationId xmlns:a16="http://schemas.microsoft.com/office/drawing/2014/main" id="{D33F0FFA-815F-44E9-845F-64A20FAB2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189" y="3627284"/>
            <a:ext cx="298546" cy="22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2" descr="Kiatnakin Bank logo">
            <a:extLst>
              <a:ext uri="{FF2B5EF4-FFF2-40B4-BE49-F238E27FC236}">
                <a16:creationId xmlns:a16="http://schemas.microsoft.com/office/drawing/2014/main" id="{EA600EDF-D5BD-4E34-A04E-32FBE38C7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39" y="3481853"/>
            <a:ext cx="353569" cy="11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4" descr="Minor International logo">
            <a:extLst>
              <a:ext uri="{FF2B5EF4-FFF2-40B4-BE49-F238E27FC236}">
                <a16:creationId xmlns:a16="http://schemas.microsoft.com/office/drawing/2014/main" id="{83D74850-6015-427D-9D58-AB25B376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157" y="2430061"/>
            <a:ext cx="328493" cy="10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16" descr="SCB logo">
            <a:extLst>
              <a:ext uri="{FF2B5EF4-FFF2-40B4-BE49-F238E27FC236}">
                <a16:creationId xmlns:a16="http://schemas.microsoft.com/office/drawing/2014/main" id="{C1C361D1-7FEA-4921-AC93-C5B813568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92" y="3679697"/>
            <a:ext cx="410703" cy="16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18" descr="Thanachart logo">
            <a:extLst>
              <a:ext uri="{FF2B5EF4-FFF2-40B4-BE49-F238E27FC236}">
                <a16:creationId xmlns:a16="http://schemas.microsoft.com/office/drawing/2014/main" id="{0BBBDF6D-786C-48A3-9FC7-E91E5F571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825" y="2725698"/>
            <a:ext cx="287067" cy="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0" descr="TISCO Financial Group logo">
            <a:extLst>
              <a:ext uri="{FF2B5EF4-FFF2-40B4-BE49-F238E27FC236}">
                <a16:creationId xmlns:a16="http://schemas.microsoft.com/office/drawing/2014/main" id="{9FD52115-B478-4757-A698-73BB9BFAF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25" y="1903458"/>
            <a:ext cx="495098" cy="67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2" descr="TMB logo">
            <a:extLst>
              <a:ext uri="{FF2B5EF4-FFF2-40B4-BE49-F238E27FC236}">
                <a16:creationId xmlns:a16="http://schemas.microsoft.com/office/drawing/2014/main" id="{63BA4E9A-C869-4018-8465-CB9F1B9EF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95" y="3320258"/>
            <a:ext cx="134656" cy="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24" descr="Thaioil logo">
            <a:extLst>
              <a:ext uri="{FF2B5EF4-FFF2-40B4-BE49-F238E27FC236}">
                <a16:creationId xmlns:a16="http://schemas.microsoft.com/office/drawing/2014/main" id="{399665D5-E5B6-4CE7-BADE-4843F0F35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60" y="2877965"/>
            <a:ext cx="192659" cy="2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26" descr="true logo">
            <a:extLst>
              <a:ext uri="{FF2B5EF4-FFF2-40B4-BE49-F238E27FC236}">
                <a16:creationId xmlns:a16="http://schemas.microsoft.com/office/drawing/2014/main" id="{7215C916-6934-4528-82FC-BAF128A7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633" y="2266399"/>
            <a:ext cx="276365" cy="10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8" descr="ThaiUnion logo">
            <a:extLst>
              <a:ext uri="{FF2B5EF4-FFF2-40B4-BE49-F238E27FC236}">
                <a16:creationId xmlns:a16="http://schemas.microsoft.com/office/drawing/2014/main" id="{A355219B-E137-481E-AE71-A9DEDEF01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5" y="3697058"/>
            <a:ext cx="275529" cy="1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30" descr="Charoen Pokphand Foods logo">
            <a:extLst>
              <a:ext uri="{FF2B5EF4-FFF2-40B4-BE49-F238E27FC236}">
                <a16:creationId xmlns:a16="http://schemas.microsoft.com/office/drawing/2014/main" id="{17FABFEF-8F17-4895-BA7C-05E54A851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354" y="3269329"/>
            <a:ext cx="154724" cy="15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32" descr="BANPU Power logo">
            <a:extLst>
              <a:ext uri="{FF2B5EF4-FFF2-40B4-BE49-F238E27FC236}">
                <a16:creationId xmlns:a16="http://schemas.microsoft.com/office/drawing/2014/main" id="{8E6F84EB-C503-4E5D-8E98-8DD8DA719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765" y="3859105"/>
            <a:ext cx="251713" cy="22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34" descr="Bangkok-Bank-logo">
            <a:extLst>
              <a:ext uri="{FF2B5EF4-FFF2-40B4-BE49-F238E27FC236}">
                <a16:creationId xmlns:a16="http://schemas.microsoft.com/office/drawing/2014/main" id="{11D91787-1EBE-4AD6-AF53-61BFB66BB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95" y="2496927"/>
            <a:ext cx="504782" cy="1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36" descr="BANPU logo">
            <a:extLst>
              <a:ext uri="{FF2B5EF4-FFF2-40B4-BE49-F238E27FC236}">
                <a16:creationId xmlns:a16="http://schemas.microsoft.com/office/drawing/2014/main" id="{6907D0F4-BDA5-4CFC-89EF-B12AB6BF0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17" y="3717995"/>
            <a:ext cx="181407" cy="1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38" descr="AIS logo">
            <a:extLst>
              <a:ext uri="{FF2B5EF4-FFF2-40B4-BE49-F238E27FC236}">
                <a16:creationId xmlns:a16="http://schemas.microsoft.com/office/drawing/2014/main" id="{4DDDB04D-F250-4E15-BC8A-5A7324779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01" y="3670918"/>
            <a:ext cx="311877" cy="11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Graphic 179" descr="Fish">
            <a:extLst>
              <a:ext uri="{FF2B5EF4-FFF2-40B4-BE49-F238E27FC236}">
                <a16:creationId xmlns:a16="http://schemas.microsoft.com/office/drawing/2014/main" id="{F522F840-8198-4FC6-BE3F-F0F9B061C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 flipV="1">
            <a:off x="8120653" y="3052957"/>
            <a:ext cx="296438" cy="289481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68AB9225-3924-42F2-AB98-6B4ACBF72D17}"/>
              </a:ext>
            </a:extLst>
          </p:cNvPr>
          <p:cNvSpPr txBox="1"/>
          <p:nvPr/>
        </p:nvSpPr>
        <p:spPr>
          <a:xfrm>
            <a:off x="7546022" y="6024717"/>
            <a:ext cx="277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G" b="1" dirty="0">
                <a:solidFill>
                  <a:srgbClr val="00206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Change Agents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A3084B06-2D9C-487B-A663-DF98CCD181D2}"/>
              </a:ext>
            </a:extLst>
          </p:cNvPr>
          <p:cNvSpPr txBox="1"/>
          <p:nvPr/>
        </p:nvSpPr>
        <p:spPr>
          <a:xfrm>
            <a:off x="2533625" y="6025824"/>
            <a:ext cx="1034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SG" b="1" dirty="0">
                <a:solidFill>
                  <a:srgbClr val="00206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SMEs</a:t>
            </a:r>
          </a:p>
        </p:txBody>
      </p:sp>
      <p:pic>
        <p:nvPicPr>
          <p:cNvPr id="183" name="Picture 2" descr="ลูกค้าบุคคล | ธนาคารกรุงศรีอยุธยา จำกัด (มหาชน)">
            <a:extLst>
              <a:ext uri="{FF2B5EF4-FFF2-40B4-BE49-F238E27FC236}">
                <a16:creationId xmlns:a16="http://schemas.microsoft.com/office/drawing/2014/main" id="{63D816FB-CDBD-4390-9EE9-762AEEEC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124" y="2275962"/>
            <a:ext cx="349690" cy="1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4" descr="Thai Rung Union Car - Wikipedia">
            <a:extLst>
              <a:ext uri="{FF2B5EF4-FFF2-40B4-BE49-F238E27FC236}">
                <a16:creationId xmlns:a16="http://schemas.microsoft.com/office/drawing/2014/main" id="{D79551A3-92A9-4659-992E-3C98DA359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586" y="2430930"/>
            <a:ext cx="339477" cy="2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6" descr="The New Face of AMATA - Amata">
            <a:extLst>
              <a:ext uri="{FF2B5EF4-FFF2-40B4-BE49-F238E27FC236}">
                <a16:creationId xmlns:a16="http://schemas.microsoft.com/office/drawing/2014/main" id="{8676FD7F-F429-4F27-95F6-57CEA39E7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823" y="2942261"/>
            <a:ext cx="516152" cy="18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8" descr="เอไอเอ ประเทศไทย | ประกันชีวิต ประกันสุขภาพ ประกันอุบัติเหตุ  ประกันควบการลงทุน ประกันที่ดีที่สุด ประกันอันดับหนึ่ง">
            <a:extLst>
              <a:ext uri="{FF2B5EF4-FFF2-40B4-BE49-F238E27FC236}">
                <a16:creationId xmlns:a16="http://schemas.microsoft.com/office/drawing/2014/main" id="{589E458E-3528-470B-BF18-F0ED6FC1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46" y="3395949"/>
            <a:ext cx="211310" cy="21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ACCD0B9-FE6D-4D89-9570-C143D42472C2}"/>
              </a:ext>
            </a:extLst>
          </p:cNvPr>
          <p:cNvSpPr/>
          <p:nvPr/>
        </p:nvSpPr>
        <p:spPr>
          <a:xfrm>
            <a:off x="8523592" y="2967483"/>
            <a:ext cx="914400" cy="972152"/>
          </a:xfrm>
          <a:custGeom>
            <a:avLst/>
            <a:gdLst>
              <a:gd name="connsiteX0" fmla="*/ 731520 w 808522"/>
              <a:gd name="connsiteY0" fmla="*/ 0 h 741146"/>
              <a:gd name="connsiteX1" fmla="*/ 0 w 808522"/>
              <a:gd name="connsiteY1" fmla="*/ 279133 h 741146"/>
              <a:gd name="connsiteX2" fmla="*/ 808522 w 808522"/>
              <a:gd name="connsiteY2" fmla="*/ 741146 h 741146"/>
              <a:gd name="connsiteX0" fmla="*/ 914400 w 914400"/>
              <a:gd name="connsiteY0" fmla="*/ 0 h 827773"/>
              <a:gd name="connsiteX1" fmla="*/ 0 w 914400"/>
              <a:gd name="connsiteY1" fmla="*/ 365760 h 827773"/>
              <a:gd name="connsiteX2" fmla="*/ 808522 w 914400"/>
              <a:gd name="connsiteY2" fmla="*/ 827773 h 827773"/>
              <a:gd name="connsiteX0" fmla="*/ 914400 w 914400"/>
              <a:gd name="connsiteY0" fmla="*/ 0 h 827773"/>
              <a:gd name="connsiteX1" fmla="*/ 0 w 914400"/>
              <a:gd name="connsiteY1" fmla="*/ 365760 h 827773"/>
              <a:gd name="connsiteX2" fmla="*/ 847023 w 914400"/>
              <a:gd name="connsiteY2" fmla="*/ 827773 h 827773"/>
              <a:gd name="connsiteX0" fmla="*/ 914400 w 914400"/>
              <a:gd name="connsiteY0" fmla="*/ 0 h 972152"/>
              <a:gd name="connsiteX1" fmla="*/ 0 w 914400"/>
              <a:gd name="connsiteY1" fmla="*/ 365760 h 972152"/>
              <a:gd name="connsiteX2" fmla="*/ 760396 w 914400"/>
              <a:gd name="connsiteY2" fmla="*/ 972152 h 97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72152">
                <a:moveTo>
                  <a:pt x="914400" y="0"/>
                </a:moveTo>
                <a:lnTo>
                  <a:pt x="0" y="365760"/>
                </a:lnTo>
                <a:lnTo>
                  <a:pt x="760396" y="972152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4F18343B-16CE-4743-9FDD-42BD3FD2B124}"/>
              </a:ext>
            </a:extLst>
          </p:cNvPr>
          <p:cNvSpPr txBox="1"/>
          <p:nvPr/>
        </p:nvSpPr>
        <p:spPr>
          <a:xfrm>
            <a:off x="5008999" y="6025824"/>
            <a:ext cx="168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บริษัทใหญ่</a:t>
            </a:r>
            <a:endParaRPr lang="en-SG" b="1" dirty="0">
              <a:solidFill>
                <a:srgbClr val="002060"/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</p:txBody>
      </p:sp>
      <p:pic>
        <p:nvPicPr>
          <p:cNvPr id="8194" name="Picture 2" descr="Muang Thai Life - Home | Facebook">
            <a:extLst>
              <a:ext uri="{FF2B5EF4-FFF2-40B4-BE49-F238E27FC236}">
                <a16:creationId xmlns:a16="http://schemas.microsoft.com/office/drawing/2014/main" id="{FF4A5BAB-E814-4298-8168-51C65E5A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979" y="1376875"/>
            <a:ext cx="374712" cy="3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IA - Home | Facebook">
            <a:extLst>
              <a:ext uri="{FF2B5EF4-FFF2-40B4-BE49-F238E27FC236}">
                <a16:creationId xmlns:a16="http://schemas.microsoft.com/office/drawing/2014/main" id="{E35A254D-9BF9-4B5D-B7C0-3588E8DF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t="16094" r="17998" b="16240"/>
          <a:stretch/>
        </p:blipFill>
        <p:spPr bwMode="auto">
          <a:xfrm>
            <a:off x="7136274" y="1881329"/>
            <a:ext cx="294806" cy="31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ควบรวบ SCBLife เบี้ยประกัน FWD ผงาดขึ้นแท่นเบอร์ 3 แซงหน้าเมืองไทยฯ">
            <a:extLst>
              <a:ext uri="{FF2B5EF4-FFF2-40B4-BE49-F238E27FC236}">
                <a16:creationId xmlns:a16="http://schemas.microsoft.com/office/drawing/2014/main" id="{58354462-85B5-473F-B8AE-88893CCE9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1" t="22066" r="58972" b="15690"/>
          <a:stretch/>
        </p:blipFill>
        <p:spPr bwMode="auto">
          <a:xfrm>
            <a:off x="7673427" y="1473637"/>
            <a:ext cx="298176" cy="32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ไทยรี&quot; ผนึก IBM เปิดตัว &quot;สมาร์ทคอนแทรคท์&quot; ประกันภัยต่อรายแรกในอาเซียน">
            <a:extLst>
              <a:ext uri="{FF2B5EF4-FFF2-40B4-BE49-F238E27FC236}">
                <a16:creationId xmlns:a16="http://schemas.microsoft.com/office/drawing/2014/main" id="{A5236EA3-AEC0-4A35-A8E9-CA1E3A582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32" y="1227957"/>
            <a:ext cx="576992" cy="29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โตเกียวมารีนประกันชีวิต ศรีสะเกษ - Home | Facebook">
            <a:extLst>
              <a:ext uri="{FF2B5EF4-FFF2-40B4-BE49-F238E27FC236}">
                <a16:creationId xmlns:a16="http://schemas.microsoft.com/office/drawing/2014/main" id="{18E2CEC2-CB8D-4D7B-9507-520448AE4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45" y="3266892"/>
            <a:ext cx="380119" cy="3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MBK LIFE - Home | Facebook">
            <a:extLst>
              <a:ext uri="{FF2B5EF4-FFF2-40B4-BE49-F238E27FC236}">
                <a16:creationId xmlns:a16="http://schemas.microsoft.com/office/drawing/2014/main" id="{1E5E162D-F1FA-4D20-B4D4-78A481091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4" b="35747"/>
          <a:stretch/>
        </p:blipFill>
        <p:spPr bwMode="auto">
          <a:xfrm>
            <a:off x="5984156" y="2318462"/>
            <a:ext cx="692507" cy="18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เกี่ยวกับเรา">
            <a:extLst>
              <a:ext uri="{FF2B5EF4-FFF2-40B4-BE49-F238E27FC236}">
                <a16:creationId xmlns:a16="http://schemas.microsoft.com/office/drawing/2014/main" id="{F99C589D-A5F9-4C5B-A8BC-92EE8CC8B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3" t="16083" r="30872" b="20298"/>
          <a:stretch/>
        </p:blipFill>
        <p:spPr bwMode="auto">
          <a:xfrm>
            <a:off x="6134802" y="1175010"/>
            <a:ext cx="388131" cy="4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Allianz Ayudhya - Home | Facebook">
            <a:extLst>
              <a:ext uri="{FF2B5EF4-FFF2-40B4-BE49-F238E27FC236}">
                <a16:creationId xmlns:a16="http://schemas.microsoft.com/office/drawing/2014/main" id="{95541273-F98E-4301-B6A9-6658AD2F9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5906" r="11190" b="35906"/>
          <a:stretch/>
        </p:blipFill>
        <p:spPr bwMode="auto">
          <a:xfrm>
            <a:off x="6223261" y="1969101"/>
            <a:ext cx="722346" cy="2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กรุงเทพประกันภัย">
            <a:extLst>
              <a:ext uri="{FF2B5EF4-FFF2-40B4-BE49-F238E27FC236}">
                <a16:creationId xmlns:a16="http://schemas.microsoft.com/office/drawing/2014/main" id="{13A80B65-52A4-4DEB-92B2-C76BD5FB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117" y="1282684"/>
            <a:ext cx="401460" cy="4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บริษัท ทิพยประกันภัย จำกัด (มหาชน)">
            <a:extLst>
              <a:ext uri="{FF2B5EF4-FFF2-40B4-BE49-F238E27FC236}">
                <a16:creationId xmlns:a16="http://schemas.microsoft.com/office/drawing/2014/main" id="{2FF5BBE2-501F-496B-9E98-E59AA915A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89" y="1702016"/>
            <a:ext cx="413040" cy="4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บริษัท เทเวศประกันภัย จำกัด(มหาชน) | ค้นหาประกันรถยนต์">
            <a:extLst>
              <a:ext uri="{FF2B5EF4-FFF2-40B4-BE49-F238E27FC236}">
                <a16:creationId xmlns:a16="http://schemas.microsoft.com/office/drawing/2014/main" id="{5B2117C2-5790-411F-B756-1C6C2A69F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449" y="1702016"/>
            <a:ext cx="309830" cy="3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ธนชาตประกันภัย ตั้งเป้าเบี้ยประกันภัยรับปีนี้ 8.83 พันลบ.">
            <a:extLst>
              <a:ext uri="{FF2B5EF4-FFF2-40B4-BE49-F238E27FC236}">
                <a16:creationId xmlns:a16="http://schemas.microsoft.com/office/drawing/2014/main" id="{CD51D69E-6304-465B-B8D3-1520AB752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1" t="10183" r="33434" b="12381"/>
          <a:stretch/>
        </p:blipFill>
        <p:spPr bwMode="auto">
          <a:xfrm>
            <a:off x="5390192" y="1015893"/>
            <a:ext cx="358374" cy="4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นวกิจประกันภัย - Home | Facebook">
            <a:extLst>
              <a:ext uri="{FF2B5EF4-FFF2-40B4-BE49-F238E27FC236}">
                <a16:creationId xmlns:a16="http://schemas.microsoft.com/office/drawing/2014/main" id="{E44BD15B-9D1F-42DF-804B-549C8287D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24687" r="-1043" b="26488"/>
          <a:stretch/>
        </p:blipFill>
        <p:spPr bwMode="auto">
          <a:xfrm>
            <a:off x="6173389" y="3867985"/>
            <a:ext cx="597160" cy="29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NSI นำสินประกันภัย สาขาอำเภอหาดใหญ่ - Home | Facebook">
            <a:extLst>
              <a:ext uri="{FF2B5EF4-FFF2-40B4-BE49-F238E27FC236}">
                <a16:creationId xmlns:a16="http://schemas.microsoft.com/office/drawing/2014/main" id="{5014F903-0089-4873-B179-58A95C07D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 t="4963" r="14657" b="7111"/>
          <a:stretch/>
        </p:blipFill>
        <p:spPr bwMode="auto">
          <a:xfrm>
            <a:off x="5832848" y="2585872"/>
            <a:ext cx="398070" cy="5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เอพีอินชัวรันส์โบรคเกอร์">
            <a:extLst>
              <a:ext uri="{FF2B5EF4-FFF2-40B4-BE49-F238E27FC236}">
                <a16:creationId xmlns:a16="http://schemas.microsoft.com/office/drawing/2014/main" id="{3C36F1C0-68D3-4BED-A1E1-1A3BBD72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54" y="2972039"/>
            <a:ext cx="314428" cy="3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แจ้งเคลมมอเตอร์ (แบบไม่มีคู่กรณี)">
            <a:extLst>
              <a:ext uri="{FF2B5EF4-FFF2-40B4-BE49-F238E27FC236}">
                <a16:creationId xmlns:a16="http://schemas.microsoft.com/office/drawing/2014/main" id="{CB6E7FC7-7C37-40E4-8B70-8B51AFF37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1" r="3090" b="29369"/>
          <a:stretch/>
        </p:blipFill>
        <p:spPr bwMode="auto">
          <a:xfrm>
            <a:off x="6901464" y="3967624"/>
            <a:ext cx="398069" cy="2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4" name="Picture 32" descr="วิริยะประกันภัย ครอบคลุมทุกอุบัติเหตุและประกันภัยทุกชนิด || ChessBroker.com">
            <a:extLst>
              <a:ext uri="{FF2B5EF4-FFF2-40B4-BE49-F238E27FC236}">
                <a16:creationId xmlns:a16="http://schemas.microsoft.com/office/drawing/2014/main" id="{0E376B88-6963-475F-8F71-086E2FEF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04" y="1616024"/>
            <a:ext cx="359952" cy="35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เกี่ยวกับสินมั่นคง - สินมั่นคงประกันภัย (SMK)">
            <a:extLst>
              <a:ext uri="{FF2B5EF4-FFF2-40B4-BE49-F238E27FC236}">
                <a16:creationId xmlns:a16="http://schemas.microsoft.com/office/drawing/2014/main" id="{F93A6796-7D38-4903-83F8-9044A723B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7" y="1282684"/>
            <a:ext cx="456057" cy="32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8" name="Picture 36" descr="บริษัท อินทรประกันภัย จำกัด -มหาชน สาขานครราชสีมา - Home | Facebook">
            <a:extLst>
              <a:ext uri="{FF2B5EF4-FFF2-40B4-BE49-F238E27FC236}">
                <a16:creationId xmlns:a16="http://schemas.microsoft.com/office/drawing/2014/main" id="{E02EDCB3-3E77-42C7-8B0D-A69AD92FB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22" y="2062162"/>
            <a:ext cx="302459" cy="30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0" name="Picture 38" descr="บริษัท กรุงศรี เจเนอรัล อินชัวรันส์ โบรกเกอร์ จำกัด">
            <a:extLst>
              <a:ext uri="{FF2B5EF4-FFF2-40B4-BE49-F238E27FC236}">
                <a16:creationId xmlns:a16="http://schemas.microsoft.com/office/drawing/2014/main" id="{2BFF503F-FB1A-408C-BDCA-2436E8AF7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t="23393" r="9952" b="18298"/>
          <a:stretch/>
        </p:blipFill>
        <p:spPr bwMode="auto">
          <a:xfrm>
            <a:off x="4110289" y="1999345"/>
            <a:ext cx="773753" cy="22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2" name="Picture 40" descr="นโยบายต่อต้านการคอร์รัปชั่น">
            <a:extLst>
              <a:ext uri="{FF2B5EF4-FFF2-40B4-BE49-F238E27FC236}">
                <a16:creationId xmlns:a16="http://schemas.microsoft.com/office/drawing/2014/main" id="{287639B4-9934-4C8C-9152-03BA589C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49" y="2199316"/>
            <a:ext cx="445694" cy="30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Graphic 83" descr="Fish">
            <a:extLst>
              <a:ext uri="{FF2B5EF4-FFF2-40B4-BE49-F238E27FC236}">
                <a16:creationId xmlns:a16="http://schemas.microsoft.com/office/drawing/2014/main" id="{95903E63-12AC-4527-BA49-539FEE2430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H="1" flipV="1">
            <a:off x="5279045" y="2266154"/>
            <a:ext cx="562002" cy="548813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19FF380C-2399-46DA-AA37-CFEFF7E829C7}"/>
              </a:ext>
            </a:extLst>
          </p:cNvPr>
          <p:cNvPicPr>
            <a:picLocks noChangeAspect="1"/>
          </p:cNvPicPr>
          <p:nvPr/>
        </p:nvPicPr>
        <p:blipFill rotWithShape="1"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/>
          <a:stretch/>
        </p:blipFill>
        <p:spPr>
          <a:xfrm>
            <a:off x="10019270" y="0"/>
            <a:ext cx="1410730" cy="886510"/>
          </a:xfrm>
          <a:prstGeom prst="rect">
            <a:avLst/>
          </a:prstGeom>
        </p:spPr>
      </p:pic>
      <p:pic>
        <p:nvPicPr>
          <p:cNvPr id="188" name="Picture 2" descr="TESCO Lotus">
            <a:extLst>
              <a:ext uri="{FF2B5EF4-FFF2-40B4-BE49-F238E27FC236}">
                <a16:creationId xmlns:a16="http://schemas.microsoft.com/office/drawing/2014/main" id="{E9C27EF8-D8D5-4213-A2EA-B0C8446DE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3" t="24336" r="3992" b="23618"/>
          <a:stretch/>
        </p:blipFill>
        <p:spPr bwMode="auto">
          <a:xfrm>
            <a:off x="8338514" y="4103951"/>
            <a:ext cx="607559" cy="17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4" descr="บริษัท เจ้าพระยามหานคร จำกัด (มหาชน): รวมข้อมูลโครงการและข้อมูลบริษัท  เจ้าพระยามหานคร จำกัด (มหาชน)">
            <a:extLst>
              <a:ext uri="{FF2B5EF4-FFF2-40B4-BE49-F238E27FC236}">
                <a16:creationId xmlns:a16="http://schemas.microsoft.com/office/drawing/2014/main" id="{A6D375C7-09FE-47A0-BF5B-D7B301A41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090" y="3957699"/>
            <a:ext cx="305119" cy="3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481600D7-F9D1-44DA-84EE-03FAB7D3D8F3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4020054" y="1756754"/>
            <a:ext cx="609300" cy="220872"/>
          </a:xfrm>
          <a:prstGeom prst="rect">
            <a:avLst/>
          </a:prstGeom>
        </p:spPr>
      </p:pic>
      <p:pic>
        <p:nvPicPr>
          <p:cNvPr id="196" name="Picture 2">
            <a:extLst>
              <a:ext uri="{FF2B5EF4-FFF2-40B4-BE49-F238E27FC236}">
                <a16:creationId xmlns:a16="http://schemas.microsoft.com/office/drawing/2014/main" id="{D76A240E-B930-4887-A0FF-18BABADF8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890" y="1779703"/>
            <a:ext cx="180994" cy="2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Title 1">
            <a:extLst>
              <a:ext uri="{FF2B5EF4-FFF2-40B4-BE49-F238E27FC236}">
                <a16:creationId xmlns:a16="http://schemas.microsoft.com/office/drawing/2014/main" id="{0847797C-11A0-4701-8531-CDF857DFAC45}"/>
              </a:ext>
            </a:extLst>
          </p:cNvPr>
          <p:cNvSpPr txBox="1">
            <a:spLocks/>
          </p:cNvSpPr>
          <p:nvPr/>
        </p:nvSpPr>
        <p:spPr>
          <a:xfrm>
            <a:off x="1339565" y="-129179"/>
            <a:ext cx="10633797" cy="1390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200" b="1" dirty="0">
                <a:solidFill>
                  <a:srgbClr val="00206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แนวร่วมต่อต้านคอร์รัปชันของภาคเอกชนไทย (</a:t>
            </a:r>
            <a:r>
              <a:rPr lang="en-US" sz="3200" b="1" dirty="0">
                <a:solidFill>
                  <a:srgbClr val="00206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CAC)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61336A6-555E-48CA-990B-1B0C78560268}"/>
              </a:ext>
            </a:extLst>
          </p:cNvPr>
          <p:cNvSpPr/>
          <p:nvPr/>
        </p:nvSpPr>
        <p:spPr>
          <a:xfrm flipV="1">
            <a:off x="0" y="475573"/>
            <a:ext cx="1325880" cy="149076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3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99" name="Picture 2">
            <a:extLst>
              <a:ext uri="{FF2B5EF4-FFF2-40B4-BE49-F238E27FC236}">
                <a16:creationId xmlns:a16="http://schemas.microsoft.com/office/drawing/2014/main" id="{29B145D0-3D1C-44A6-AF74-83CABA082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665" y="2786061"/>
            <a:ext cx="426736" cy="42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2" descr="uu-logo">
            <a:extLst>
              <a:ext uri="{FF2B5EF4-FFF2-40B4-BE49-F238E27FC236}">
                <a16:creationId xmlns:a16="http://schemas.microsoft.com/office/drawing/2014/main" id="{788130FD-F1DE-45F3-9C43-22DA1987D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82" y="1186961"/>
            <a:ext cx="479346" cy="1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F5EC21DB-46DD-46A2-A832-34358E9B2846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5832406" y="855279"/>
            <a:ext cx="474518" cy="306831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A9065384-5CA6-4B93-A191-4F48732E500E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8291649" y="1749005"/>
            <a:ext cx="490211" cy="232033"/>
          </a:xfrm>
          <a:prstGeom prst="rect">
            <a:avLst/>
          </a:prstGeom>
        </p:spPr>
      </p:pic>
      <p:pic>
        <p:nvPicPr>
          <p:cNvPr id="203" name="Picture 2">
            <a:extLst>
              <a:ext uri="{FF2B5EF4-FFF2-40B4-BE49-F238E27FC236}">
                <a16:creationId xmlns:a16="http://schemas.microsoft.com/office/drawing/2014/main" id="{90F5661B-A5EC-406C-9080-616BB30A4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69" y="1521032"/>
            <a:ext cx="557717" cy="23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F7BFFE93-59C7-4D18-8CF1-FB1B75EF76D6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7572220" y="1140826"/>
            <a:ext cx="607629" cy="2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FE9FE-8CC2-4E32-B38D-A7F22ED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D761-7ED0-4E99-A890-B8CB33D3ACEB}" type="slidenum">
              <a:rPr lang="th-TH" smtClean="0"/>
              <a:t>9</a:t>
            </a:fld>
            <a:endParaRPr lang="th-TH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980794F-0063-4B74-BB26-F75CC24B9982}"/>
              </a:ext>
            </a:extLst>
          </p:cNvPr>
          <p:cNvSpPr/>
          <p:nvPr/>
        </p:nvSpPr>
        <p:spPr>
          <a:xfrm>
            <a:off x="4659926" y="2939270"/>
            <a:ext cx="2694956" cy="2610787"/>
          </a:xfrm>
          <a:prstGeom prst="roundRect">
            <a:avLst>
              <a:gd name="adj" fmla="val 4773"/>
            </a:avLst>
          </a:prstGeom>
          <a:noFill/>
          <a:ln w="5715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AAC2E3D0-1585-411B-8AB8-44D86A75F3C9}"/>
              </a:ext>
            </a:extLst>
          </p:cNvPr>
          <p:cNvSpPr txBox="1"/>
          <p:nvPr/>
        </p:nvSpPr>
        <p:spPr>
          <a:xfrm>
            <a:off x="4682301" y="4761314"/>
            <a:ext cx="112328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5400" dirty="0">
                <a:solidFill>
                  <a:srgbClr val="FFC000">
                    <a:alpha val="70000"/>
                  </a:srgbClr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27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FCC8F5-5989-47B3-AFB9-9E5A26B9DBAB}"/>
              </a:ext>
            </a:extLst>
          </p:cNvPr>
          <p:cNvSpPr txBox="1"/>
          <p:nvPr/>
        </p:nvSpPr>
        <p:spPr>
          <a:xfrm>
            <a:off x="4706292" y="3487844"/>
            <a:ext cx="1986441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SG" b="1" dirty="0">
                <a:solidFill>
                  <a:srgbClr val="00206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Companies</a:t>
            </a:r>
          </a:p>
          <a:p>
            <a:r>
              <a:rPr lang="en-SG" b="1" dirty="0">
                <a:solidFill>
                  <a:srgbClr val="00206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Declared</a:t>
            </a:r>
            <a:endParaRPr lang="th-TH" b="1" dirty="0">
              <a:solidFill>
                <a:srgbClr val="002060"/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AB65C1-B5F8-4A52-8A2F-66F1009F4B81}"/>
              </a:ext>
            </a:extLst>
          </p:cNvPr>
          <p:cNvSpPr txBox="1"/>
          <p:nvPr/>
        </p:nvSpPr>
        <p:spPr>
          <a:xfrm>
            <a:off x="6215231" y="2882252"/>
            <a:ext cx="123254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solidFill>
                  <a:srgbClr val="0066CC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2011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5AEE0B-C0A3-4B2A-B882-579FF5FDADBD}"/>
              </a:ext>
            </a:extLst>
          </p:cNvPr>
          <p:cNvSpPr/>
          <p:nvPr/>
        </p:nvSpPr>
        <p:spPr>
          <a:xfrm>
            <a:off x="7540670" y="1044667"/>
            <a:ext cx="2772963" cy="4505390"/>
          </a:xfrm>
          <a:prstGeom prst="roundRect">
            <a:avLst>
              <a:gd name="adj" fmla="val 4773"/>
            </a:avLst>
          </a:prstGeom>
          <a:solidFill>
            <a:srgbClr val="003C7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D46D9AEC-91FE-4073-8700-7A1302F2A7FC}"/>
              </a:ext>
            </a:extLst>
          </p:cNvPr>
          <p:cNvSpPr txBox="1"/>
          <p:nvPr/>
        </p:nvSpPr>
        <p:spPr>
          <a:xfrm>
            <a:off x="7308574" y="2488609"/>
            <a:ext cx="2761937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6000" dirty="0">
                <a:solidFill>
                  <a:srgbClr val="FFFF00">
                    <a:alpha val="70000"/>
                  </a:srgbClr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1200+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2E16D2-D089-4510-8B70-53B78827FD82}"/>
              </a:ext>
            </a:extLst>
          </p:cNvPr>
          <p:cNvSpPr txBox="1"/>
          <p:nvPr/>
        </p:nvSpPr>
        <p:spPr>
          <a:xfrm>
            <a:off x="7587947" y="1707943"/>
            <a:ext cx="305208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SG" sz="2400" b="1" dirty="0">
                <a:solidFill>
                  <a:schemeClr val="bg1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Companies</a:t>
            </a:r>
          </a:p>
          <a:p>
            <a:pPr>
              <a:lnSpc>
                <a:spcPct val="80000"/>
              </a:lnSpc>
            </a:pPr>
            <a:r>
              <a:rPr lang="en-SG" sz="2400" b="1" dirty="0">
                <a:solidFill>
                  <a:schemeClr val="bg1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Declared</a:t>
            </a:r>
            <a:endParaRPr lang="th-TH" sz="2400" b="1" dirty="0">
              <a:solidFill>
                <a:schemeClr val="bg1"/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CA24C820-52DA-4CA3-8EF9-1F920E39223A}"/>
              </a:ext>
            </a:extLst>
          </p:cNvPr>
          <p:cNvSpPr txBox="1"/>
          <p:nvPr/>
        </p:nvSpPr>
        <p:spPr>
          <a:xfrm>
            <a:off x="7267494" y="4311401"/>
            <a:ext cx="309833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rgbClr val="FFFF00">
                    <a:alpha val="70000"/>
                  </a:srgbClr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4</a:t>
            </a:r>
            <a:r>
              <a:rPr lang="en-SG" sz="6000" dirty="0">
                <a:solidFill>
                  <a:srgbClr val="FFFF00">
                    <a:alpha val="70000"/>
                  </a:srgbClr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71</a:t>
            </a:r>
            <a:r>
              <a:rPr lang="en-US" sz="6000" dirty="0">
                <a:solidFill>
                  <a:srgbClr val="FFFF00">
                    <a:alpha val="70000"/>
                  </a:srgbClr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+28</a:t>
            </a:r>
            <a:endParaRPr lang="en-IN" sz="5400" dirty="0">
              <a:solidFill>
                <a:srgbClr val="FFFF00">
                  <a:alpha val="70000"/>
                </a:srgbClr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A3C8B0-29DD-4950-9986-F2EE91979398}"/>
              </a:ext>
            </a:extLst>
          </p:cNvPr>
          <p:cNvSpPr txBox="1"/>
          <p:nvPr/>
        </p:nvSpPr>
        <p:spPr>
          <a:xfrm>
            <a:off x="7572213" y="3499211"/>
            <a:ext cx="2761936" cy="7017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SG" sz="2400" b="1" dirty="0">
                <a:solidFill>
                  <a:schemeClr val="bg1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Companies</a:t>
            </a:r>
          </a:p>
          <a:p>
            <a:pPr>
              <a:lnSpc>
                <a:spcPct val="80000"/>
              </a:lnSpc>
            </a:pPr>
            <a:r>
              <a:rPr lang="en-SG" sz="2400" b="1" dirty="0">
                <a:solidFill>
                  <a:schemeClr val="bg1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Certified</a:t>
            </a:r>
            <a:endParaRPr lang="th-TH" sz="2400" b="1" dirty="0">
              <a:solidFill>
                <a:schemeClr val="bg1"/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7522371-53EB-411A-9217-BD8FBCA60A18}"/>
              </a:ext>
            </a:extLst>
          </p:cNvPr>
          <p:cNvSpPr/>
          <p:nvPr/>
        </p:nvSpPr>
        <p:spPr>
          <a:xfrm>
            <a:off x="1959668" y="4733333"/>
            <a:ext cx="2481571" cy="816724"/>
          </a:xfrm>
          <a:prstGeom prst="roundRect">
            <a:avLst>
              <a:gd name="adj" fmla="val 13110"/>
            </a:avLst>
          </a:prstGeom>
          <a:noFill/>
          <a:ln w="381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Pridi" panose="00000500000000000000" pitchFamily="2" charset="-34"/>
              <a:cs typeface="Pridi" panose="00000500000000000000" pitchFamily="2" charset="-34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38A45194-31D7-4A9B-B0C3-6BEFE267BCE1}"/>
              </a:ext>
            </a:extLst>
          </p:cNvPr>
          <p:cNvSpPr txBox="1"/>
          <p:nvPr/>
        </p:nvSpPr>
        <p:spPr>
          <a:xfrm>
            <a:off x="1904937" y="4803440"/>
            <a:ext cx="736480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5400" dirty="0">
                <a:solidFill>
                  <a:srgbClr val="C00000">
                    <a:alpha val="70000"/>
                  </a:srgbClr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8</a:t>
            </a:r>
          </a:p>
        </p:txBody>
      </p:sp>
      <p:pic>
        <p:nvPicPr>
          <p:cNvPr id="32" name="Picture 18">
            <a:extLst>
              <a:ext uri="{FF2B5EF4-FFF2-40B4-BE49-F238E27FC236}">
                <a16:creationId xmlns:a16="http://schemas.microsoft.com/office/drawing/2014/main" id="{A6FC159C-C481-4CD2-B064-0B684EAAA0F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720559" y="3839060"/>
            <a:ext cx="703721" cy="690098"/>
          </a:xfrm>
          <a:prstGeom prst="rect">
            <a:avLst/>
          </a:prstGeom>
          <a:ln w="9360">
            <a:noFill/>
          </a:ln>
          <a:effectLst/>
        </p:spPr>
      </p:pic>
      <p:pic>
        <p:nvPicPr>
          <p:cNvPr id="33" name="Picture 19">
            <a:extLst>
              <a:ext uri="{FF2B5EF4-FFF2-40B4-BE49-F238E27FC236}">
                <a16:creationId xmlns:a16="http://schemas.microsoft.com/office/drawing/2014/main" id="{665ECEC5-D22B-4795-8E64-12DD2E1836E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806206" y="3776490"/>
            <a:ext cx="703721" cy="752668"/>
          </a:xfrm>
          <a:prstGeom prst="rect">
            <a:avLst/>
          </a:prstGeom>
          <a:ln w="9360">
            <a:noFill/>
          </a:ln>
          <a:effectLst/>
        </p:spPr>
      </p:pic>
      <p:pic>
        <p:nvPicPr>
          <p:cNvPr id="34" name="Picture 20">
            <a:extLst>
              <a:ext uri="{FF2B5EF4-FFF2-40B4-BE49-F238E27FC236}">
                <a16:creationId xmlns:a16="http://schemas.microsoft.com/office/drawing/2014/main" id="{16DFDF43-84DB-4898-9A77-47681A35A73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712523" y="2939270"/>
            <a:ext cx="657917" cy="740518"/>
          </a:xfrm>
          <a:prstGeom prst="rect">
            <a:avLst/>
          </a:prstGeom>
          <a:ln w="9360">
            <a:noFill/>
          </a:ln>
          <a:effectLst/>
        </p:spPr>
      </p:pic>
      <p:pic>
        <p:nvPicPr>
          <p:cNvPr id="35" name="Picture 21">
            <a:extLst>
              <a:ext uri="{FF2B5EF4-FFF2-40B4-BE49-F238E27FC236}">
                <a16:creationId xmlns:a16="http://schemas.microsoft.com/office/drawing/2014/main" id="{BF201D06-D660-4380-A426-45B3FDBB212E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927905" y="2221922"/>
            <a:ext cx="1836047" cy="678250"/>
          </a:xfrm>
          <a:prstGeom prst="rect">
            <a:avLst/>
          </a:prstGeom>
          <a:ln w="9360">
            <a:noFill/>
          </a:ln>
          <a:effectLst/>
        </p:spPr>
      </p:pic>
      <p:pic>
        <p:nvPicPr>
          <p:cNvPr id="36" name="Picture 22">
            <a:extLst>
              <a:ext uri="{FF2B5EF4-FFF2-40B4-BE49-F238E27FC236}">
                <a16:creationId xmlns:a16="http://schemas.microsoft.com/office/drawing/2014/main" id="{951AD663-C368-4A57-BCBF-FA4D8FD9329F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2858064" y="3007005"/>
            <a:ext cx="596051" cy="614770"/>
          </a:xfrm>
          <a:prstGeom prst="rect">
            <a:avLst/>
          </a:prstGeom>
          <a:ln w="9360">
            <a:noFill/>
          </a:ln>
          <a:effectLst/>
        </p:spPr>
      </p:pic>
      <p:pic>
        <p:nvPicPr>
          <p:cNvPr id="37" name="Picture 23">
            <a:extLst>
              <a:ext uri="{FF2B5EF4-FFF2-40B4-BE49-F238E27FC236}">
                <a16:creationId xmlns:a16="http://schemas.microsoft.com/office/drawing/2014/main" id="{461034F0-FE83-44B8-8A66-9DC9F3C229CD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1998715" y="3034651"/>
            <a:ext cx="675466" cy="652905"/>
          </a:xfrm>
          <a:prstGeom prst="rect">
            <a:avLst/>
          </a:prstGeom>
          <a:ln w="9360">
            <a:noFill/>
          </a:ln>
          <a:effectLst/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AAD82A3-2741-44D9-89BA-222514DD045C}"/>
              </a:ext>
            </a:extLst>
          </p:cNvPr>
          <p:cNvSpPr txBox="1"/>
          <p:nvPr/>
        </p:nvSpPr>
        <p:spPr>
          <a:xfrm>
            <a:off x="3086376" y="4659998"/>
            <a:ext cx="150460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solidFill>
                  <a:srgbClr val="0066CC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2010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5FDA35B-B4E0-45DD-BFB8-DB77C3A74F60}"/>
              </a:ext>
            </a:extLst>
          </p:cNvPr>
          <p:cNvSpPr/>
          <p:nvPr/>
        </p:nvSpPr>
        <p:spPr>
          <a:xfrm>
            <a:off x="1927333" y="5726770"/>
            <a:ext cx="9144000" cy="6740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th-TH" sz="1400" dirty="0"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สมาคมส่งเสริมสถาบันกรรมการบริษัทไทย (</a:t>
            </a:r>
            <a:r>
              <a:rPr lang="en-SG" sz="1400" dirty="0"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IOD) / </a:t>
            </a:r>
            <a:r>
              <a:rPr lang="th-TH" sz="1400" dirty="0"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หอการค้าไทย </a:t>
            </a:r>
            <a:r>
              <a:rPr lang="en-US" sz="1400" dirty="0"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/ </a:t>
            </a:r>
            <a:r>
              <a:rPr lang="th-TH" sz="1400" dirty="0"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หอการค้าต่างชาติ </a:t>
            </a:r>
            <a:r>
              <a:rPr lang="en-US" sz="1400" dirty="0"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/ </a:t>
            </a:r>
          </a:p>
          <a:p>
            <a:pPr>
              <a:lnSpc>
                <a:spcPct val="90000"/>
              </a:lnSpc>
            </a:pPr>
            <a:r>
              <a:rPr lang="th-TH" sz="1400" dirty="0"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สมาคมบริษัทจดทะเบียนไทย </a:t>
            </a:r>
            <a:r>
              <a:rPr lang="en-US" sz="1400" dirty="0"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 / </a:t>
            </a:r>
            <a:r>
              <a:rPr lang="th-TH" sz="1400" dirty="0"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สมาคมธนาคารไทย </a:t>
            </a:r>
            <a:r>
              <a:rPr lang="en-US" sz="1400" dirty="0"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/ </a:t>
            </a:r>
            <a:r>
              <a:rPr lang="th-TH" sz="1400" dirty="0"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สภาธุรกิจตลาดทุนไทย </a:t>
            </a:r>
            <a:r>
              <a:rPr lang="en-US" sz="1400" dirty="0"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/ </a:t>
            </a:r>
          </a:p>
          <a:p>
            <a:pPr>
              <a:lnSpc>
                <a:spcPct val="90000"/>
              </a:lnSpc>
            </a:pPr>
            <a:r>
              <a:rPr lang="th-TH" sz="1400" dirty="0"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สภาอุตสาหกรรมแห่งประเทศไทย </a:t>
            </a:r>
            <a:r>
              <a:rPr lang="en-US" sz="1400" dirty="0"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/ </a:t>
            </a:r>
            <a:r>
              <a:rPr lang="th-TH" sz="1400" dirty="0"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สภาอุตสาหกรรมท่องเที่ยวแห่งประเทศไทย</a:t>
            </a:r>
            <a:endParaRPr lang="en-SG" sz="1400" dirty="0"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</p:txBody>
      </p:sp>
      <p:pic>
        <p:nvPicPr>
          <p:cNvPr id="40" name="Picture 2" descr="Tourism Council Of Thailand">
            <a:extLst>
              <a:ext uri="{FF2B5EF4-FFF2-40B4-BE49-F238E27FC236}">
                <a16:creationId xmlns:a16="http://schemas.microsoft.com/office/drawing/2014/main" id="{147589FA-0BAE-4A18-9CEB-96C3700B1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14" y="3805790"/>
            <a:ext cx="757452" cy="7491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0AA0B1C4-1EC4-442E-9C0F-C37B64E62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23" y="2254300"/>
            <a:ext cx="728716" cy="5465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BAFEE32-9A6B-48E9-882F-5E198A143AA8}"/>
              </a:ext>
            </a:extLst>
          </p:cNvPr>
          <p:cNvSpPr txBox="1"/>
          <p:nvPr/>
        </p:nvSpPr>
        <p:spPr>
          <a:xfrm>
            <a:off x="8978914" y="1001483"/>
            <a:ext cx="138691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IN" sz="4000" dirty="0">
                <a:solidFill>
                  <a:schemeClr val="bg1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2022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9D58E26-C75C-4A03-A15F-68867A2D07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00" y="136525"/>
            <a:ext cx="639574" cy="613991"/>
          </a:xfrm>
          <a:prstGeom prst="rect">
            <a:avLst/>
          </a:prstGeom>
        </p:spPr>
      </p:pic>
      <p:sp>
        <p:nvSpPr>
          <p:cNvPr id="44" name="TextBox 13">
            <a:extLst>
              <a:ext uri="{FF2B5EF4-FFF2-40B4-BE49-F238E27FC236}">
                <a16:creationId xmlns:a16="http://schemas.microsoft.com/office/drawing/2014/main" id="{B9814741-FD82-4337-B957-649AD484B3BA}"/>
              </a:ext>
            </a:extLst>
          </p:cNvPr>
          <p:cNvSpPr txBox="1"/>
          <p:nvPr/>
        </p:nvSpPr>
        <p:spPr>
          <a:xfrm>
            <a:off x="9048648" y="5012088"/>
            <a:ext cx="11836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2400" dirty="0">
                <a:solidFill>
                  <a:schemeClr val="bg1">
                    <a:alpha val="70000"/>
                  </a:schemeClr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(SMEs)</a:t>
            </a:r>
            <a:endParaRPr lang="en-IN" sz="2000" dirty="0">
              <a:solidFill>
                <a:schemeClr val="bg1">
                  <a:alpha val="70000"/>
                </a:schemeClr>
              </a:solidFill>
              <a:latin typeface="Pridi" panose="00000500000000000000" pitchFamily="2" charset="-34"/>
              <a:ea typeface="Tahoma" panose="020B0604030504040204" pitchFamily="34" charset="0"/>
              <a:cs typeface="Pridi" panose="00000500000000000000" pitchFamily="2" charset="-34"/>
            </a:endParaRPr>
          </a:p>
        </p:txBody>
      </p:sp>
      <p:sp>
        <p:nvSpPr>
          <p:cNvPr id="45" name="Title 5">
            <a:extLst>
              <a:ext uri="{FF2B5EF4-FFF2-40B4-BE49-F238E27FC236}">
                <a16:creationId xmlns:a16="http://schemas.microsoft.com/office/drawing/2014/main" id="{C1C59A81-EE36-4E7D-8C68-8F04898CB847}"/>
              </a:ext>
            </a:extLst>
          </p:cNvPr>
          <p:cNvSpPr txBox="1">
            <a:spLocks/>
          </p:cNvSpPr>
          <p:nvPr/>
        </p:nvSpPr>
        <p:spPr>
          <a:xfrm>
            <a:off x="7995364" y="5976302"/>
            <a:ext cx="4133195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th-TH" sz="1100" dirty="0">
                <a:solidFill>
                  <a:schemeClr val="bg1">
                    <a:lumMod val="65000"/>
                  </a:schemeClr>
                </a:solidFill>
                <a:latin typeface="Pridi ExtraLight" panose="00000300000000000000" pitchFamily="2" charset="-34"/>
                <a:cs typeface="Pridi ExtraLight" panose="00000300000000000000" pitchFamily="2" charset="-34"/>
              </a:rPr>
              <a:t>บทบาทผู้บริหารและพนักงานในการต่อต้านทุจริตคอร์รัปชัน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7007653-6918-43D3-83A2-02612AD0B5CB}"/>
              </a:ext>
            </a:extLst>
          </p:cNvPr>
          <p:cNvSpPr/>
          <p:nvPr/>
        </p:nvSpPr>
        <p:spPr>
          <a:xfrm flipV="1">
            <a:off x="0" y="475573"/>
            <a:ext cx="1325880" cy="149076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3000">
                <a:srgbClr val="00206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1F37733-45E4-4AE7-9B45-E98A7115B01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/>
          <a:stretch/>
        </p:blipFill>
        <p:spPr>
          <a:xfrm>
            <a:off x="10019270" y="0"/>
            <a:ext cx="1410730" cy="886510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0E01609E-1E9A-4464-931A-86CB9D234414}"/>
              </a:ext>
            </a:extLst>
          </p:cNvPr>
          <p:cNvSpPr txBox="1">
            <a:spLocks/>
          </p:cNvSpPr>
          <p:nvPr/>
        </p:nvSpPr>
        <p:spPr>
          <a:xfrm>
            <a:off x="1339565" y="-129179"/>
            <a:ext cx="10633797" cy="1390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SG" sz="3200" b="1" dirty="0">
                <a:solidFill>
                  <a:srgbClr val="00206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Collective Action Against Corruption</a:t>
            </a:r>
            <a:r>
              <a:rPr lang="th-TH" sz="3200" b="1" dirty="0">
                <a:solidFill>
                  <a:srgbClr val="00206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 (</a:t>
            </a:r>
            <a:r>
              <a:rPr lang="en-US" sz="3200" b="1" dirty="0">
                <a:solidFill>
                  <a:srgbClr val="002060"/>
                </a:solidFill>
                <a:latin typeface="Pridi" panose="00000500000000000000" pitchFamily="2" charset="-34"/>
                <a:ea typeface="Tahoma" panose="020B0604030504040204" pitchFamily="34" charset="0"/>
                <a:cs typeface="Pridi" panose="00000500000000000000" pitchFamily="2" charset="-34"/>
              </a:rPr>
              <a:t>CAC)</a:t>
            </a:r>
          </a:p>
        </p:txBody>
      </p:sp>
    </p:spTree>
    <p:extLst>
      <p:ext uri="{BB962C8B-B14F-4D97-AF65-F5344CB8AC3E}">
        <p14:creationId xmlns:p14="http://schemas.microsoft.com/office/powerpoint/2010/main" val="2809362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18393</TotalTime>
  <Words>951</Words>
  <Application>Microsoft Office PowerPoint</Application>
  <PresentationFormat>Widescreen</PresentationFormat>
  <Paragraphs>219</Paragraphs>
  <Slides>14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Browallia New</vt:lpstr>
      <vt:lpstr>Pridi ExtraLight</vt:lpstr>
      <vt:lpstr>Kanit SemiBold</vt:lpstr>
      <vt:lpstr>Kanit Light</vt:lpstr>
      <vt:lpstr>Calibri</vt:lpstr>
      <vt:lpstr>arial</vt:lpstr>
      <vt:lpstr>Tahoma</vt:lpstr>
      <vt:lpstr>Pridi</vt:lpstr>
      <vt:lpstr>Tw Cen MT</vt:lpstr>
      <vt:lpstr>Kanit</vt:lpstr>
      <vt:lpstr>arial</vt:lpstr>
      <vt:lpstr>Helvetica</vt:lpstr>
      <vt:lpstr>Calibri Light</vt:lpstr>
      <vt:lpstr>Office Theme</vt:lpstr>
      <vt:lpstr>Role CAC in Fighting Corruption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Nattapat Neokul</dc:creator>
  <cp:lastModifiedBy>IOD-Pana Ratanabanangkoon</cp:lastModifiedBy>
  <cp:revision>153</cp:revision>
  <cp:lastPrinted>2021-03-23T08:01:51Z</cp:lastPrinted>
  <dcterms:created xsi:type="dcterms:W3CDTF">2021-03-11T03:13:37Z</dcterms:created>
  <dcterms:modified xsi:type="dcterms:W3CDTF">2022-10-12T12:47:50Z</dcterms:modified>
</cp:coreProperties>
</file>